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57" r:id="rId3"/>
    <p:sldId id="265" r:id="rId4"/>
    <p:sldId id="258" r:id="rId5"/>
    <p:sldId id="261" r:id="rId6"/>
    <p:sldId id="262" r:id="rId7"/>
    <p:sldId id="260" r:id="rId8"/>
    <p:sldId id="263" r:id="rId9"/>
    <p:sldId id="277" r:id="rId10"/>
    <p:sldId id="264" r:id="rId11"/>
    <p:sldId id="266" r:id="rId12"/>
    <p:sldId id="267" r:id="rId13"/>
    <p:sldId id="269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9" r:id="rId23"/>
    <p:sldId id="280" r:id="rId24"/>
    <p:sldId id="281" r:id="rId25"/>
    <p:sldId id="282" r:id="rId26"/>
    <p:sldId id="276" r:id="rId2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92"/>
  </p:normalViewPr>
  <p:slideViewPr>
    <p:cSldViewPr snapToGrid="0">
      <p:cViewPr varScale="1">
        <p:scale>
          <a:sx n="114" d="100"/>
          <a:sy n="114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png>
</file>

<file path=ppt/media/image5.png>
</file>

<file path=ppt/media/image50.jp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34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86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07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4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0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8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1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46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892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533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43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999A8DD2-C443-44AD-85B3-4CE72B962C5F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62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svgsilh.com/ko/795548/image/28741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7" Type="http://schemas.openxmlformats.org/officeDocument/2006/relationships/image" Target="../media/image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de/ersch%C3%B6pft-m%C3%BCde-traurig-stickman-151822/" TargetMode="External"/><Relationship Id="rId5" Type="http://schemas.openxmlformats.org/officeDocument/2006/relationships/image" Target="../media/image49.png"/><Relationship Id="rId4" Type="http://schemas.openxmlformats.org/officeDocument/2006/relationships/hyperlink" Target="https://www.pressenza.com/de/2019/04/totaler-blackout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xfuel.com/en/free-photo-qikti" TargetMode="External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ko/%EC%95%84%EC%9D%B4%EC%BD%98-%ED%8E%B8%EC%A7%80-%EC%9A%B0%ED%8E%B8-%EB%B4%89%ED%88%AC-%EB%B3%B4%EB%82%B4%EA%B8%B0-%EB%B3%B4%EB%82%B4-%EB%86%94%EB%91%AC-%EB%A9%94%EC%8B%9C%EC%A7%80-%EC%9A%A9%EC%A7%80-1332774/" TargetMode="External"/><Relationship Id="rId13" Type="http://schemas.openxmlformats.org/officeDocument/2006/relationships/image" Target="../media/image2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12" Type="http://schemas.openxmlformats.org/officeDocument/2006/relationships/hyperlink" Target="https://a2.bbalri.com/entry/%EA%B0%9C%EA%B0%95-%EC%B2%AB%EB%82%A0-%EC%8A%AC%EC%8A%AC-%EC%A2%85%EA%B0%95-%EC%A7%A4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clipart.org/detail/198688/mono_test_it-by-dannya" TargetMode="External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openxmlformats.org/officeDocument/2006/relationships/hyperlink" Target="https://ilias.phbern.ch/goto_phbern_lm_26113.html" TargetMode="External"/><Relationship Id="rId4" Type="http://schemas.openxmlformats.org/officeDocument/2006/relationships/hyperlink" Target="https://iqvitamin.tistory.com/99" TargetMode="Externa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6C1339-6342-FF7E-BC6E-AF3CFFF7B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668" y="1007309"/>
            <a:ext cx="4497094" cy="160847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ko-Kore-KR" b="1" kern="1200" dirty="0" err="1"/>
              <a:t>RoadEyes</a:t>
            </a:r>
            <a:r>
              <a:rPr kumimoji="1" lang="en-US" altLang="ko-Kore-KR" b="1" kern="1200" dirty="0"/>
              <a:t> – Segmentation</a:t>
            </a:r>
            <a:endParaRPr kumimoji="1" lang="en-US" altLang="en-US" b="1" kern="12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18B6BC-DF6F-5209-BF95-290F9B046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669" y="2770146"/>
            <a:ext cx="4497094" cy="3246933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ko-KR" altLang="en-US" sz="1800" dirty="0" err="1"/>
              <a:t>아이와즈</a:t>
            </a:r>
            <a:r>
              <a:rPr kumimoji="1" lang="ko-KR" altLang="en-US" sz="1800" dirty="0"/>
              <a:t> 현장실습 인턴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ko-KR" altLang="en-US" sz="1800" dirty="0"/>
              <a:t>건양대학교 융합</a:t>
            </a:r>
            <a:r>
              <a:rPr kumimoji="1" lang="en-US" altLang="ko-KR" sz="1800" dirty="0"/>
              <a:t>IT</a:t>
            </a:r>
            <a:r>
              <a:rPr kumimoji="1" lang="ko-KR" altLang="en-US" sz="1800" dirty="0"/>
              <a:t>학과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/>
              <a:t>DSC </a:t>
            </a:r>
            <a:r>
              <a:rPr kumimoji="1" lang="ko-KR" altLang="en-US" sz="1800" dirty="0" err="1"/>
              <a:t>모빌리티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SW/AI</a:t>
            </a:r>
            <a:r>
              <a:rPr kumimoji="1" lang="ko-KR" altLang="en-US" sz="1800" dirty="0"/>
              <a:t>융합전공</a:t>
            </a:r>
            <a:endParaRPr kumimoji="1" lang="en-US" altLang="ko-KR" sz="1800" dirty="0"/>
          </a:p>
          <a:p>
            <a:pPr marL="0" indent="0">
              <a:buNone/>
            </a:pPr>
            <a:endParaRPr kumimoji="1" lang="en-US" altLang="ko-KR" sz="1800" dirty="0"/>
          </a:p>
          <a:p>
            <a:pPr marL="0" indent="0">
              <a:buNone/>
            </a:pPr>
            <a:endParaRPr kumimoji="1" lang="en-US" altLang="ko-KR" sz="1800" dirty="0"/>
          </a:p>
          <a:p>
            <a:pPr marL="0" indent="0">
              <a:buNone/>
            </a:pPr>
            <a:r>
              <a:rPr kumimoji="1" lang="ko-KR" altLang="en-US" sz="1800" dirty="0"/>
              <a:t>      </a:t>
            </a:r>
            <a:r>
              <a:rPr kumimoji="1" lang="ko-KR" altLang="en-US" sz="2800" dirty="0"/>
              <a:t>장정우</a:t>
            </a:r>
            <a:endParaRPr kumimoji="1" lang="en-US" altLang="ko-KR" sz="2800" dirty="0"/>
          </a:p>
          <a:p>
            <a:pPr indent="-228600">
              <a:buFont typeface="Arial" panose="020B0604020202020204" pitchFamily="34" charset="0"/>
              <a:buChar char="•"/>
            </a:pPr>
            <a:endParaRPr kumimoji="1" lang="en-US" alt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BC5301-A860-BECA-0386-319E3E60E7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249" b="-2"/>
          <a:stretch/>
        </p:blipFill>
        <p:spPr>
          <a:xfrm>
            <a:off x="6138535" y="794406"/>
            <a:ext cx="5244168" cy="5244168"/>
          </a:xfrm>
          <a:custGeom>
            <a:avLst/>
            <a:gdLst/>
            <a:ahLst/>
            <a:cxnLst/>
            <a:rect l="l" t="t" r="r" b="b"/>
            <a:pathLst>
              <a:path w="5244168" h="5244168">
                <a:moveTo>
                  <a:pt x="2622084" y="0"/>
                </a:moveTo>
                <a:cubicBezTo>
                  <a:pt x="4070221" y="0"/>
                  <a:pt x="5244168" y="1173947"/>
                  <a:pt x="5244168" y="2622084"/>
                </a:cubicBezTo>
                <a:cubicBezTo>
                  <a:pt x="5244168" y="4070221"/>
                  <a:pt x="4070221" y="5244168"/>
                  <a:pt x="2622084" y="5244168"/>
                </a:cubicBezTo>
                <a:cubicBezTo>
                  <a:pt x="1173947" y="5244168"/>
                  <a:pt x="0" y="4070221"/>
                  <a:pt x="0" y="2622084"/>
                </a:cubicBezTo>
                <a:cubicBezTo>
                  <a:pt x="0" y="1173947"/>
                  <a:pt x="1173947" y="0"/>
                  <a:pt x="2622084" y="0"/>
                </a:cubicBezTo>
                <a:close/>
              </a:path>
            </a:pathLst>
          </a:custGeom>
          <a:noFill/>
        </p:spPr>
      </p:pic>
      <p:sp>
        <p:nvSpPr>
          <p:cNvPr id="10" name="Date Placeholder 14">
            <a:extLst>
              <a:ext uri="{FF2B5EF4-FFF2-40B4-BE49-F238E27FC236}">
                <a16:creationId xmlns:a16="http://schemas.microsoft.com/office/drawing/2014/main" id="{A8062547-FA7D-3B7E-656B-0D131A24EF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34943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0E82F3DB-E9CF-4A0D-97DB-429A4938F9A7}" type="datetime1">
              <a:rPr lang="en-US" smtClean="0"/>
              <a:pPr>
                <a:spcAft>
                  <a:spcPts val="600"/>
                </a:spcAft>
              </a:pPr>
              <a:t>8/16/23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886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1FCD-5C35-1A0C-D73D-3027E7206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197258" cy="1709531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ko-Kore-KR" dirty="0" err="1"/>
              <a:t>sampleImages</a:t>
            </a:r>
            <a:br>
              <a:rPr lang="en-US" altLang="ko-Kore-KR" dirty="0"/>
            </a:br>
            <a:r>
              <a:rPr lang="en" altLang="ko-Kore-KR" dirty="0"/>
              <a:t>planning</a:t>
            </a:r>
            <a:br>
              <a:rPr lang="ko-Kore-KR" altLang="en-US" dirty="0"/>
            </a:br>
            <a:endParaRPr kumimoji="1" lang="ko-Kore-KR" altLang="en-US" dirty="0"/>
          </a:p>
        </p:txBody>
      </p:sp>
      <p:sp>
        <p:nvSpPr>
          <p:cNvPr id="15" name="Slide Number Placeholder 13">
            <a:extLst>
              <a:ext uri="{FF2B5EF4-FFF2-40B4-BE49-F238E27FC236}">
                <a16:creationId xmlns:a16="http://schemas.microsoft.com/office/drawing/2014/main" id="{01117647-F13D-237F-8735-2C06CF0B5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10</a:t>
            </a:fld>
            <a:r>
              <a:rPr lang="en-US" dirty="0"/>
              <a:t>p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96879F0-1426-6028-1B3E-1104DAEA2765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4" name="그림 3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4911F0AA-7659-0D0A-D7AB-F9061BB912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2821570-3EBE-C28C-3869-843FA4B3FFE7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D0264C5-B1A8-7636-D065-47545C227AFC}"/>
              </a:ext>
            </a:extLst>
          </p:cNvPr>
          <p:cNvGrpSpPr/>
          <p:nvPr/>
        </p:nvGrpSpPr>
        <p:grpSpPr>
          <a:xfrm>
            <a:off x="2726745" y="1237553"/>
            <a:ext cx="6932473" cy="5226087"/>
            <a:chOff x="2629763" y="1274859"/>
            <a:chExt cx="6932473" cy="5226087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79BF347-8309-3DC2-7136-7C2E67A67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9764" y="1274859"/>
              <a:ext cx="6932472" cy="281548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C3176B2-41F7-949C-1B98-DA23CFC8E3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29763" y="4090346"/>
              <a:ext cx="6932471" cy="2410600"/>
            </a:xfrm>
            <a:prstGeom prst="rect">
              <a:avLst/>
            </a:prstGeom>
          </p:spPr>
        </p:pic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236B6CB-099A-2BFC-BEB7-4FDCF40493FA}"/>
              </a:ext>
            </a:extLst>
          </p:cNvPr>
          <p:cNvSpPr/>
          <p:nvPr/>
        </p:nvSpPr>
        <p:spPr>
          <a:xfrm>
            <a:off x="6515099" y="1787979"/>
            <a:ext cx="555172" cy="4898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EC570B7-ED42-59EF-32FC-CEA69F05C579}"/>
              </a:ext>
            </a:extLst>
          </p:cNvPr>
          <p:cNvSpPr/>
          <p:nvPr/>
        </p:nvSpPr>
        <p:spPr>
          <a:xfrm>
            <a:off x="6515099" y="3777343"/>
            <a:ext cx="555172" cy="4898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2CA160B-9402-552A-4209-E4053107EED2}"/>
              </a:ext>
            </a:extLst>
          </p:cNvPr>
          <p:cNvSpPr/>
          <p:nvPr/>
        </p:nvSpPr>
        <p:spPr>
          <a:xfrm>
            <a:off x="4400549" y="4657062"/>
            <a:ext cx="718457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81534C7-80AE-89D4-7DEF-B12382B7587E}"/>
              </a:ext>
            </a:extLst>
          </p:cNvPr>
          <p:cNvSpPr/>
          <p:nvPr/>
        </p:nvSpPr>
        <p:spPr>
          <a:xfrm>
            <a:off x="4400549" y="4877105"/>
            <a:ext cx="718457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44445CB-22E3-0A4C-05D3-83BC274368AC}"/>
              </a:ext>
            </a:extLst>
          </p:cNvPr>
          <p:cNvSpPr/>
          <p:nvPr/>
        </p:nvSpPr>
        <p:spPr>
          <a:xfrm>
            <a:off x="4308020" y="5306803"/>
            <a:ext cx="718457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B148897-0917-3337-2125-F7E0DEB47B25}"/>
              </a:ext>
            </a:extLst>
          </p:cNvPr>
          <p:cNvSpPr/>
          <p:nvPr/>
        </p:nvSpPr>
        <p:spPr>
          <a:xfrm>
            <a:off x="4400548" y="5095641"/>
            <a:ext cx="718457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5324759-CBF4-2044-17E8-EFCE419CB9B7}"/>
              </a:ext>
            </a:extLst>
          </p:cNvPr>
          <p:cNvSpPr/>
          <p:nvPr/>
        </p:nvSpPr>
        <p:spPr>
          <a:xfrm>
            <a:off x="4569277" y="5550223"/>
            <a:ext cx="718457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B06BB01-FDB1-47CF-2664-DEC9E5C3CC25}"/>
              </a:ext>
            </a:extLst>
          </p:cNvPr>
          <p:cNvSpPr/>
          <p:nvPr/>
        </p:nvSpPr>
        <p:spPr>
          <a:xfrm>
            <a:off x="4569277" y="5779408"/>
            <a:ext cx="718457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00C508E-C7B1-0F25-2A7F-0A4763BF83F1}"/>
              </a:ext>
            </a:extLst>
          </p:cNvPr>
          <p:cNvSpPr/>
          <p:nvPr/>
        </p:nvSpPr>
        <p:spPr>
          <a:xfrm>
            <a:off x="4569277" y="5979921"/>
            <a:ext cx="718457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10C54BE-99C9-5B2B-1CE5-57EE6AB26BBD}"/>
              </a:ext>
            </a:extLst>
          </p:cNvPr>
          <p:cNvSpPr/>
          <p:nvPr/>
        </p:nvSpPr>
        <p:spPr>
          <a:xfrm>
            <a:off x="4495799" y="6214236"/>
            <a:ext cx="718457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00340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A2DC7-BA96-1B4A-D886-6C16E1058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Why?</a:t>
            </a:r>
            <a:endParaRPr kumimoji="1" lang="ko-Kore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E9A25F5-5432-2D2B-D8AF-D45943A857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162579" y="1584204"/>
            <a:ext cx="5290045" cy="4141114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63D45C30-9F64-5B7D-AC64-7BB9F34DCA1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7" name="그림 6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60A891DC-C41E-4B6E-9D4C-789905A1F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FEF81E-3F51-9FBA-02FD-DB66440B0504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29D8091E-8B4C-F317-67C6-7297C3BAA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11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566252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A2DC7-BA96-1B4A-D886-6C16E1058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053" y="2477801"/>
            <a:ext cx="10653578" cy="1132258"/>
          </a:xfrm>
        </p:spPr>
        <p:txBody>
          <a:bodyPr>
            <a:normAutofit fontScale="90000"/>
          </a:bodyPr>
          <a:lstStyle/>
          <a:p>
            <a:r>
              <a:rPr lang="en-US" altLang="ko-Kore-KR" sz="3600" dirty="0"/>
              <a:t>Competition</a:t>
            </a:r>
            <a:br>
              <a:rPr lang="en-US" altLang="ko-Kore-KR" sz="3600" dirty="0"/>
            </a:br>
            <a:r>
              <a:rPr lang="en-US" altLang="ko-Kore-KR" sz="3600" dirty="0"/>
              <a:t>Images</a:t>
            </a:r>
            <a:br>
              <a:rPr lang="en-US" altLang="ko-Kore-KR" sz="3600" dirty="0"/>
            </a:br>
            <a:r>
              <a:rPr lang="en-US" altLang="ko-Kore-KR" sz="3600" dirty="0"/>
              <a:t>M</a:t>
            </a:r>
            <a:r>
              <a:rPr lang="en" altLang="ko-Kore-KR" sz="3600" dirty="0" err="1"/>
              <a:t>odel</a:t>
            </a:r>
            <a:r>
              <a:rPr lang="en" altLang="ko-Kore-KR" sz="3600" dirty="0"/>
              <a:t> development</a:t>
            </a:r>
            <a:endParaRPr lang="ko-Kore-KR" altLang="en-US" sz="36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3D45C30-9F64-5B7D-AC64-7BB9F34DCA1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7" name="그림 6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60A891DC-C41E-4B6E-9D4C-789905A1F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FEF81E-3F51-9FBA-02FD-DB66440B0504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33B05719-E124-2D09-080D-54ABCAEE9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728" y="399303"/>
            <a:ext cx="4823644" cy="582093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156BEFA-1EAA-62A8-EE86-30A5F0865B28}"/>
              </a:ext>
            </a:extLst>
          </p:cNvPr>
          <p:cNvSpPr/>
          <p:nvPr/>
        </p:nvSpPr>
        <p:spPr>
          <a:xfrm>
            <a:off x="6096000" y="817822"/>
            <a:ext cx="978521" cy="631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9CCCAEB-B205-A914-56C9-B670D1DA26AD}"/>
              </a:ext>
            </a:extLst>
          </p:cNvPr>
          <p:cNvSpPr/>
          <p:nvPr/>
        </p:nvSpPr>
        <p:spPr>
          <a:xfrm>
            <a:off x="7207405" y="1406990"/>
            <a:ext cx="978521" cy="631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83C42C4-2ADF-5AAA-173A-4E6BC8AC0762}"/>
              </a:ext>
            </a:extLst>
          </p:cNvPr>
          <p:cNvSpPr/>
          <p:nvPr/>
        </p:nvSpPr>
        <p:spPr>
          <a:xfrm>
            <a:off x="8185926" y="2667381"/>
            <a:ext cx="978521" cy="631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7A20D43-CCDE-4024-01D6-7BFEB08E13B9}"/>
              </a:ext>
            </a:extLst>
          </p:cNvPr>
          <p:cNvSpPr/>
          <p:nvPr/>
        </p:nvSpPr>
        <p:spPr>
          <a:xfrm>
            <a:off x="8032595" y="754698"/>
            <a:ext cx="978521" cy="631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8FC6240-9DE8-00FD-F4D0-F4688AD3B411}"/>
              </a:ext>
            </a:extLst>
          </p:cNvPr>
          <p:cNvSpPr/>
          <p:nvPr/>
        </p:nvSpPr>
        <p:spPr>
          <a:xfrm>
            <a:off x="8032595" y="4460554"/>
            <a:ext cx="978521" cy="631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9DBAE86-D008-3B25-A037-33540C85368F}"/>
              </a:ext>
            </a:extLst>
          </p:cNvPr>
          <p:cNvSpPr/>
          <p:nvPr/>
        </p:nvSpPr>
        <p:spPr>
          <a:xfrm>
            <a:off x="7114478" y="6071740"/>
            <a:ext cx="978521" cy="631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92EEB986-491C-E677-3122-07E847C2D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12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1301120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A2DC7-BA96-1B4A-D886-6C16E1058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653578" cy="1132258"/>
          </a:xfrm>
        </p:spPr>
        <p:txBody>
          <a:bodyPr>
            <a:normAutofit fontScale="90000"/>
          </a:bodyPr>
          <a:lstStyle/>
          <a:p>
            <a:r>
              <a:rPr lang="en-US" altLang="ko-Kore-KR" sz="3600" dirty="0"/>
              <a:t>Competition</a:t>
            </a:r>
            <a:br>
              <a:rPr lang="en-US" altLang="ko-Kore-KR" sz="3600" dirty="0"/>
            </a:br>
            <a:r>
              <a:rPr lang="en-US" altLang="ko-Kore-KR" sz="3600" dirty="0"/>
              <a:t>Images</a:t>
            </a:r>
            <a:br>
              <a:rPr lang="en-US" altLang="ko-Kore-KR" sz="3600" dirty="0"/>
            </a:br>
            <a:r>
              <a:rPr lang="en-US" altLang="ko-Kore-KR" sz="3600" dirty="0"/>
              <a:t>M</a:t>
            </a:r>
            <a:r>
              <a:rPr lang="en" altLang="ko-Kore-KR" sz="3600" dirty="0" err="1"/>
              <a:t>odel</a:t>
            </a:r>
            <a:r>
              <a:rPr lang="en" altLang="ko-Kore-KR" sz="3600" dirty="0"/>
              <a:t> development</a:t>
            </a:r>
            <a:endParaRPr lang="ko-Kore-KR" altLang="en-US" sz="36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3D45C30-9F64-5B7D-AC64-7BB9F34DCA1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7" name="그림 6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60A891DC-C41E-4B6E-9D4C-789905A1F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FEF81E-3F51-9FBA-02FD-DB66440B0504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F42F1F8-84D9-6895-94B3-B967597E1A6D}"/>
              </a:ext>
            </a:extLst>
          </p:cNvPr>
          <p:cNvSpPr txBox="1"/>
          <p:nvPr/>
        </p:nvSpPr>
        <p:spPr>
          <a:xfrm>
            <a:off x="344432" y="3244333"/>
            <a:ext cx="1478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Image noise</a:t>
            </a:r>
            <a:endParaRPr kumimoji="1" lang="ko-Kore-KR" altLang="en-US" dirty="0"/>
          </a:p>
        </p:txBody>
      </p:sp>
      <p:pic>
        <p:nvPicPr>
          <p:cNvPr id="12" name="그림 11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9D203A9A-03E6-0498-4962-8D34D7D40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3279" y="636818"/>
            <a:ext cx="3718559" cy="55843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0A4BB9B-8F0D-2F56-BF7F-3D4673CD6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362" y="1901312"/>
            <a:ext cx="3547121" cy="370700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F0E5F8C4-46BB-22EB-3611-893C854D3C71}"/>
              </a:ext>
            </a:extLst>
          </p:cNvPr>
          <p:cNvSpPr/>
          <p:nvPr/>
        </p:nvSpPr>
        <p:spPr>
          <a:xfrm>
            <a:off x="4702922" y="3550541"/>
            <a:ext cx="978521" cy="631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EFC985F-7A37-2C4B-BF3F-82B19A89BDA5}"/>
              </a:ext>
            </a:extLst>
          </p:cNvPr>
          <p:cNvSpPr/>
          <p:nvPr/>
        </p:nvSpPr>
        <p:spPr>
          <a:xfrm>
            <a:off x="4594451" y="4960426"/>
            <a:ext cx="978521" cy="631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Slide Number Placeholder 13">
            <a:extLst>
              <a:ext uri="{FF2B5EF4-FFF2-40B4-BE49-F238E27FC236}">
                <a16:creationId xmlns:a16="http://schemas.microsoft.com/office/drawing/2014/main" id="{41F14ED7-7E9D-7CCC-459E-80AB3E715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13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1838445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A2DC7-BA96-1B4A-D886-6C16E1058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653578" cy="1132258"/>
          </a:xfrm>
        </p:spPr>
        <p:txBody>
          <a:bodyPr>
            <a:normAutofit fontScale="90000"/>
          </a:bodyPr>
          <a:lstStyle/>
          <a:p>
            <a:r>
              <a:rPr lang="en-US" altLang="ko-Kore-KR" sz="3600" dirty="0"/>
              <a:t>Competition</a:t>
            </a:r>
            <a:br>
              <a:rPr lang="en-US" altLang="ko-Kore-KR" sz="3600" dirty="0"/>
            </a:br>
            <a:r>
              <a:rPr lang="en-US" altLang="ko-Kore-KR" sz="3600" dirty="0"/>
              <a:t>Images</a:t>
            </a:r>
            <a:br>
              <a:rPr lang="en-US" altLang="ko-Kore-KR" sz="3600" dirty="0"/>
            </a:br>
            <a:r>
              <a:rPr lang="en-US" altLang="ko-Kore-KR" sz="3600" dirty="0"/>
              <a:t>M</a:t>
            </a:r>
            <a:r>
              <a:rPr lang="en" altLang="ko-Kore-KR" sz="3600" dirty="0" err="1"/>
              <a:t>odel</a:t>
            </a:r>
            <a:r>
              <a:rPr lang="en" altLang="ko-Kore-KR" sz="3600" dirty="0"/>
              <a:t> development</a:t>
            </a:r>
            <a:endParaRPr lang="ko-Kore-KR" altLang="en-US" sz="36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3D45C30-9F64-5B7D-AC64-7BB9F34DCA1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7" name="그림 6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60A891DC-C41E-4B6E-9D4C-789905A1F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FEF81E-3F51-9FBA-02FD-DB66440B0504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pic>
        <p:nvPicPr>
          <p:cNvPr id="18" name="그림 17" descr="스크린샷, 지도이(가) 표시된 사진&#10;&#10;자동 생성된 설명">
            <a:extLst>
              <a:ext uri="{FF2B5EF4-FFF2-40B4-BE49-F238E27FC236}">
                <a16:creationId xmlns:a16="http://schemas.microsoft.com/office/drawing/2014/main" id="{35BF975F-D347-4015-0AE2-7077C0A8F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241" y="1759329"/>
            <a:ext cx="5404361" cy="4098959"/>
          </a:xfrm>
          <a:prstGeom prst="rect">
            <a:avLst/>
          </a:prstGeom>
        </p:spPr>
      </p:pic>
      <p:pic>
        <p:nvPicPr>
          <p:cNvPr id="20" name="그림 19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E75710EE-CE0B-A47B-7216-F3BFB09820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7602" y="1759329"/>
            <a:ext cx="5435758" cy="4081159"/>
          </a:xfrm>
          <a:prstGeom prst="rect">
            <a:avLst/>
          </a:prstGeom>
        </p:spPr>
      </p:pic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79F5552B-FF34-0CD9-73D8-E1A736A7F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14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730537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A2DC7-BA96-1B4A-D886-6C16E1058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653578" cy="1132258"/>
          </a:xfrm>
        </p:spPr>
        <p:txBody>
          <a:bodyPr>
            <a:normAutofit fontScale="90000"/>
          </a:bodyPr>
          <a:lstStyle/>
          <a:p>
            <a:r>
              <a:rPr lang="en-US" altLang="ko-Kore-KR" sz="3600" dirty="0"/>
              <a:t>Competition</a:t>
            </a:r>
            <a:br>
              <a:rPr lang="en-US" altLang="ko-Kore-KR" sz="3600" dirty="0"/>
            </a:br>
            <a:r>
              <a:rPr lang="en-US" altLang="ko-Kore-KR" sz="3600" dirty="0"/>
              <a:t>Images</a:t>
            </a:r>
            <a:br>
              <a:rPr lang="en-US" altLang="ko-Kore-KR" sz="3600" dirty="0"/>
            </a:br>
            <a:r>
              <a:rPr lang="en-US" altLang="ko-Kore-KR" sz="3600" dirty="0"/>
              <a:t>M</a:t>
            </a:r>
            <a:r>
              <a:rPr lang="en" altLang="ko-Kore-KR" sz="3600" dirty="0" err="1"/>
              <a:t>odel</a:t>
            </a:r>
            <a:r>
              <a:rPr lang="en" altLang="ko-Kore-KR" sz="3600" dirty="0"/>
              <a:t> development</a:t>
            </a:r>
            <a:endParaRPr lang="ko-Kore-KR" altLang="en-US" sz="36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3D45C30-9F64-5B7D-AC64-7BB9F34DCA1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7" name="그림 6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60A891DC-C41E-4B6E-9D4C-789905A1F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FEF81E-3F51-9FBA-02FD-DB66440B0504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90D91EF-3C72-3DCE-C9E2-E1664E0F5118}"/>
              </a:ext>
            </a:extLst>
          </p:cNvPr>
          <p:cNvSpPr txBox="1"/>
          <p:nvPr/>
        </p:nvSpPr>
        <p:spPr>
          <a:xfrm>
            <a:off x="843148" y="2690336"/>
            <a:ext cx="156106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Train = 1644 </a:t>
            </a:r>
          </a:p>
          <a:p>
            <a:endParaRPr kumimoji="1" lang="en-US" altLang="ko-Kore-KR" dirty="0"/>
          </a:p>
          <a:p>
            <a:r>
              <a:rPr kumimoji="1" lang="en-US" altLang="ko-Kore-KR" dirty="0"/>
              <a:t>Val = 33</a:t>
            </a:r>
            <a:r>
              <a:rPr kumimoji="1" lang="en-US" altLang="ko-KR" dirty="0"/>
              <a:t>6</a:t>
            </a:r>
            <a:endParaRPr kumimoji="1" lang="en-US" altLang="ko-Kore-KR" dirty="0"/>
          </a:p>
          <a:p>
            <a:endParaRPr kumimoji="1" lang="en-US" altLang="ko-Kore-KR" dirty="0"/>
          </a:p>
          <a:p>
            <a:r>
              <a:rPr kumimoji="1" lang="en-US" altLang="ko-Kore-KR" dirty="0"/>
              <a:t>Test = 120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54577-9A3B-3913-EE31-E58FDC5525FA}"/>
              </a:ext>
            </a:extLst>
          </p:cNvPr>
          <p:cNvSpPr txBox="1"/>
          <p:nvPr/>
        </p:nvSpPr>
        <p:spPr>
          <a:xfrm>
            <a:off x="2814452" y="3302631"/>
            <a:ext cx="92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=</a:t>
            </a:r>
            <a:r>
              <a:rPr kumimoji="1" lang="ko-KR" altLang="en-US" dirty="0"/>
              <a:t> </a:t>
            </a:r>
            <a:r>
              <a:rPr kumimoji="1" lang="en-US" altLang="ko-KR" dirty="0"/>
              <a:t>2100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CA3C32-2E62-8A0E-B36C-6D06E081466E}"/>
              </a:ext>
            </a:extLst>
          </p:cNvPr>
          <p:cNvSpPr txBox="1"/>
          <p:nvPr/>
        </p:nvSpPr>
        <p:spPr>
          <a:xfrm>
            <a:off x="5100215" y="3302631"/>
            <a:ext cx="995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Test…?!</a:t>
            </a:r>
            <a:endParaRPr kumimoji="1" lang="ko-Kore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16ADBE9-9EF3-A554-7209-B89F5C9D0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3934" y="1132258"/>
            <a:ext cx="5893103" cy="4610337"/>
          </a:xfrm>
          <a:prstGeom prst="rect">
            <a:avLst/>
          </a:prstGeom>
        </p:spPr>
      </p:pic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B1C0E2C8-CD55-D7FC-D46D-4DC269AF4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15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9434231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A2DC7-BA96-1B4A-D886-6C16E1058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653578" cy="1132258"/>
          </a:xfrm>
        </p:spPr>
        <p:txBody>
          <a:bodyPr>
            <a:normAutofit fontScale="90000"/>
          </a:bodyPr>
          <a:lstStyle/>
          <a:p>
            <a:r>
              <a:rPr lang="en-US" altLang="ko-Kore-KR" sz="3600" dirty="0"/>
              <a:t>Competition</a:t>
            </a:r>
            <a:br>
              <a:rPr lang="en-US" altLang="ko-Kore-KR" sz="3600" dirty="0"/>
            </a:br>
            <a:r>
              <a:rPr lang="en-US" altLang="ko-Kore-KR" sz="3600" dirty="0"/>
              <a:t>Images</a:t>
            </a:r>
            <a:br>
              <a:rPr lang="en-US" altLang="ko-Kore-KR" sz="3600" dirty="0"/>
            </a:br>
            <a:r>
              <a:rPr lang="en-US" altLang="ko-Kore-KR" sz="3600" dirty="0"/>
              <a:t>M</a:t>
            </a:r>
            <a:r>
              <a:rPr lang="en" altLang="ko-Kore-KR" sz="3600" dirty="0" err="1"/>
              <a:t>odel</a:t>
            </a:r>
            <a:r>
              <a:rPr lang="en" altLang="ko-Kore-KR" sz="3600" dirty="0"/>
              <a:t> development</a:t>
            </a:r>
            <a:endParaRPr lang="ko-Kore-KR" altLang="en-US" sz="36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3D45C30-9F64-5B7D-AC64-7BB9F34DCA1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7" name="그림 6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60A891DC-C41E-4B6E-9D4C-789905A1F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FEF81E-3F51-9FBA-02FD-DB66440B0504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pic>
        <p:nvPicPr>
          <p:cNvPr id="11" name="그림 10" descr="스크린샷, 텍스트, 지도, 시티이(가) 표시된 사진&#10;&#10;자동 생성된 설명">
            <a:extLst>
              <a:ext uri="{FF2B5EF4-FFF2-40B4-BE49-F238E27FC236}">
                <a16:creationId xmlns:a16="http://schemas.microsoft.com/office/drawing/2014/main" id="{B6362E5A-DC34-C2ED-828A-DAAA489C6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4082" y="1964516"/>
            <a:ext cx="5651500" cy="4292966"/>
          </a:xfrm>
          <a:prstGeom prst="rect">
            <a:avLst/>
          </a:prstGeom>
        </p:spPr>
      </p:pic>
      <p:pic>
        <p:nvPicPr>
          <p:cNvPr id="13" name="그림 12" descr="텍스트, 스크린샷, 소프트웨어, 디스플레이이(가) 표시된 사진&#10;&#10;자동 생성된 설명">
            <a:extLst>
              <a:ext uri="{FF2B5EF4-FFF2-40B4-BE49-F238E27FC236}">
                <a16:creationId xmlns:a16="http://schemas.microsoft.com/office/drawing/2014/main" id="{40248F68-8763-5D09-2A28-264D73A5BC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4082" y="723257"/>
            <a:ext cx="5651500" cy="1079500"/>
          </a:xfrm>
          <a:prstGeom prst="rect">
            <a:avLst/>
          </a:prstGeom>
        </p:spPr>
      </p:pic>
      <p:pic>
        <p:nvPicPr>
          <p:cNvPr id="15" name="그림 14" descr="텍스트, 스크린샷, 문서이(가) 표시된 사진&#10;&#10;자동 생성된 설명">
            <a:extLst>
              <a:ext uri="{FF2B5EF4-FFF2-40B4-BE49-F238E27FC236}">
                <a16:creationId xmlns:a16="http://schemas.microsoft.com/office/drawing/2014/main" id="{962F356A-9817-93BA-51E1-000780D717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968" y="2152931"/>
            <a:ext cx="4904674" cy="3916135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224363A7-BF80-E909-E96E-4EE96128DCE6}"/>
              </a:ext>
            </a:extLst>
          </p:cNvPr>
          <p:cNvSpPr/>
          <p:nvPr/>
        </p:nvSpPr>
        <p:spPr>
          <a:xfrm>
            <a:off x="7279867" y="1199331"/>
            <a:ext cx="3847312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29A3A198-C29C-6771-80B6-BF6FBC60E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16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3683818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A2DC7-BA96-1B4A-D886-6C16E1058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653578" cy="1132258"/>
          </a:xfrm>
        </p:spPr>
        <p:txBody>
          <a:bodyPr>
            <a:normAutofit fontScale="90000"/>
          </a:bodyPr>
          <a:lstStyle/>
          <a:p>
            <a:r>
              <a:rPr lang="en-US" altLang="ko-Kore-KR" sz="3600" dirty="0"/>
              <a:t>Competition</a:t>
            </a:r>
            <a:br>
              <a:rPr lang="en-US" altLang="ko-Kore-KR" sz="3600" dirty="0"/>
            </a:br>
            <a:r>
              <a:rPr lang="en-US" altLang="ko-Kore-KR" sz="3600" dirty="0"/>
              <a:t>Images</a:t>
            </a:r>
            <a:br>
              <a:rPr lang="en-US" altLang="ko-Kore-KR" sz="3600" dirty="0"/>
            </a:br>
            <a:r>
              <a:rPr lang="en-US" altLang="ko-Kore-KR" sz="3600" dirty="0"/>
              <a:t>M</a:t>
            </a:r>
            <a:r>
              <a:rPr lang="en" altLang="ko-Kore-KR" sz="3600" dirty="0" err="1"/>
              <a:t>odel</a:t>
            </a:r>
            <a:r>
              <a:rPr lang="en" altLang="ko-Kore-KR" sz="3600" dirty="0"/>
              <a:t> development</a:t>
            </a:r>
            <a:endParaRPr lang="ko-Kore-KR" altLang="en-US" sz="36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3D45C30-9F64-5B7D-AC64-7BB9F34DCA1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7" name="그림 6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60A891DC-C41E-4B6E-9D4C-789905A1F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FEF81E-3F51-9FBA-02FD-DB66440B0504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4A45AF5-FB89-201F-36AB-5B005C332BAD}"/>
              </a:ext>
            </a:extLst>
          </p:cNvPr>
          <p:cNvSpPr txBox="1"/>
          <p:nvPr/>
        </p:nvSpPr>
        <p:spPr>
          <a:xfrm>
            <a:off x="712519" y="3671963"/>
            <a:ext cx="140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Ok.. Test..?!</a:t>
            </a:r>
            <a:endParaRPr kumimoji="1"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EB91BC-BA2D-156D-E213-EEB110154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087" y="1575899"/>
            <a:ext cx="7493826" cy="456145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FB3AE50-CF8F-F898-E745-9449EB7F0474}"/>
              </a:ext>
            </a:extLst>
          </p:cNvPr>
          <p:cNvSpPr/>
          <p:nvPr/>
        </p:nvSpPr>
        <p:spPr>
          <a:xfrm>
            <a:off x="3503932" y="5674512"/>
            <a:ext cx="5026881" cy="4855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4DC5230A-A533-37CB-24E9-E47EE0A00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17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899368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A2DC7-BA96-1B4A-D886-6C16E1058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653578" cy="1132258"/>
          </a:xfrm>
        </p:spPr>
        <p:txBody>
          <a:bodyPr>
            <a:normAutofit fontScale="90000"/>
          </a:bodyPr>
          <a:lstStyle/>
          <a:p>
            <a:r>
              <a:rPr lang="en-US" altLang="ko-Kore-KR" sz="3600" dirty="0"/>
              <a:t>Competition</a:t>
            </a:r>
            <a:br>
              <a:rPr lang="en-US" altLang="ko-Kore-KR" sz="3600" dirty="0"/>
            </a:br>
            <a:r>
              <a:rPr lang="en-US" altLang="ko-Kore-KR" sz="3600" dirty="0"/>
              <a:t>Images</a:t>
            </a:r>
            <a:br>
              <a:rPr lang="en-US" altLang="ko-Kore-KR" sz="3600" dirty="0"/>
            </a:br>
            <a:r>
              <a:rPr lang="en-US" altLang="ko-Kore-KR" sz="3600" dirty="0"/>
              <a:t>M</a:t>
            </a:r>
            <a:r>
              <a:rPr lang="en" altLang="ko-Kore-KR" sz="3600" dirty="0" err="1"/>
              <a:t>odel</a:t>
            </a:r>
            <a:r>
              <a:rPr lang="en" altLang="ko-Kore-KR" sz="3600" dirty="0"/>
              <a:t> development</a:t>
            </a:r>
            <a:endParaRPr lang="ko-Kore-KR" altLang="en-US" sz="36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3D45C30-9F64-5B7D-AC64-7BB9F34DCA1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7" name="그림 6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60A891DC-C41E-4B6E-9D4C-789905A1F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FEF81E-3F51-9FBA-02FD-DB66440B0504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pic>
        <p:nvPicPr>
          <p:cNvPr id="9" name="그림 8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84CA9DA5-6DCF-77F9-BAA1-D8971A5A0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72" y="2913664"/>
            <a:ext cx="3627412" cy="164542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6B2579E-E219-10C1-9722-A2ECF287C6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0259" y="1472372"/>
            <a:ext cx="6215806" cy="419416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041B04A3-5D9B-3595-A9FE-E5EB067113FA}"/>
              </a:ext>
            </a:extLst>
          </p:cNvPr>
          <p:cNvSpPr/>
          <p:nvPr/>
        </p:nvSpPr>
        <p:spPr>
          <a:xfrm>
            <a:off x="5899804" y="3834954"/>
            <a:ext cx="392392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782A7E-9A9F-96E6-9A4D-41145E60756D}"/>
              </a:ext>
            </a:extLst>
          </p:cNvPr>
          <p:cNvSpPr txBox="1"/>
          <p:nvPr/>
        </p:nvSpPr>
        <p:spPr>
          <a:xfrm>
            <a:off x="5347984" y="3834954"/>
            <a:ext cx="748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/>
              <a:t>Good!</a:t>
            </a:r>
            <a:endParaRPr kumimoji="1" lang="ko-Kore-KR" altLang="en-US" sz="1200" dirty="0"/>
          </a:p>
        </p:txBody>
      </p:sp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1D024626-620C-401A-E12F-C9EE2E208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18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087346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4B73FE-4256-C113-FFF8-19B62A62C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487" y="668311"/>
            <a:ext cx="10653578" cy="1132258"/>
          </a:xfrm>
        </p:spPr>
        <p:txBody>
          <a:bodyPr/>
          <a:lstStyle/>
          <a:p>
            <a:r>
              <a:rPr kumimoji="1" lang="en-US" altLang="ko-Kore-KR" dirty="0"/>
              <a:t>test</a:t>
            </a:r>
            <a:endParaRPr kumimoji="1" lang="ko-Kore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F3C5DFE-B4C7-A13D-19AE-193BDC088F40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5" name="그림 4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B8D50AFA-FAB7-B0D8-7E38-AD53408F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530FBAA-C7BD-05A6-8A35-1781E9A81838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D1E34E44-C5D8-10F5-5733-FD60401DB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7918" y="2502160"/>
            <a:ext cx="5752652" cy="3377250"/>
          </a:xfrm>
          <a:prstGeom prst="rect">
            <a:avLst/>
          </a:prstGeom>
        </p:spPr>
      </p:pic>
      <p:pic>
        <p:nvPicPr>
          <p:cNvPr id="9" name="그림 8" descr="스크린샷, 지도이(가) 표시된 사진&#10;&#10;자동 생성된 설명">
            <a:extLst>
              <a:ext uri="{FF2B5EF4-FFF2-40B4-BE49-F238E27FC236}">
                <a16:creationId xmlns:a16="http://schemas.microsoft.com/office/drawing/2014/main" id="{487FED47-23BF-15AD-A43F-F9D6CEDAC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7021" y="2502161"/>
            <a:ext cx="4020896" cy="3377249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51FE2696-92A4-92B2-0330-C76D12BB4E44}"/>
              </a:ext>
            </a:extLst>
          </p:cNvPr>
          <p:cNvSpPr/>
          <p:nvPr/>
        </p:nvSpPr>
        <p:spPr>
          <a:xfrm>
            <a:off x="9191644" y="4975265"/>
            <a:ext cx="392392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5BB2BD-5FA1-2CEE-7651-813AD433B047}"/>
              </a:ext>
            </a:extLst>
          </p:cNvPr>
          <p:cNvSpPr txBox="1"/>
          <p:nvPr/>
        </p:nvSpPr>
        <p:spPr>
          <a:xfrm>
            <a:off x="1422255" y="1523570"/>
            <a:ext cx="2909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Epochs = 60, batch = 16, </a:t>
            </a:r>
            <a:r>
              <a:rPr kumimoji="1" lang="en-US" altLang="ko-Kore-KR" sz="1200" dirty="0" err="1"/>
              <a:t>imgsz</a:t>
            </a:r>
            <a:r>
              <a:rPr kumimoji="1" lang="en-US" altLang="ko-Kore-KR" sz="1200" dirty="0"/>
              <a:t> = 1024</a:t>
            </a:r>
            <a:endParaRPr kumimoji="1" lang="ko-Kore-KR" altLang="en-US" sz="1200" dirty="0"/>
          </a:p>
        </p:txBody>
      </p:sp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2B34083E-0879-13E5-1298-DAFD2EACC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19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1644081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0AB52-D53E-DC60-F1C3-2D6B99832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2481" y="800783"/>
            <a:ext cx="8278891" cy="1323867"/>
          </a:xfrm>
        </p:spPr>
        <p:txBody>
          <a:bodyPr anchor="b">
            <a:normAutofit/>
          </a:bodyPr>
          <a:lstStyle/>
          <a:p>
            <a:r>
              <a:rPr kumimoji="1" lang="en-US" altLang="ko-Kore-KR" dirty="0" err="1"/>
              <a:t>tesk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ED9F09-86E6-7F1A-721A-FE334F79A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481" y="2495774"/>
            <a:ext cx="8278892" cy="3273426"/>
          </a:xfrm>
        </p:spPr>
        <p:txBody>
          <a:bodyPr>
            <a:normAutofit/>
          </a:bodyPr>
          <a:lstStyle/>
          <a:p>
            <a:r>
              <a:rPr kumimoji="1" lang="ko-KR" altLang="en-US" sz="1800" dirty="0"/>
              <a:t>과속방지턱과 횡단보도 객체의 </a:t>
            </a:r>
            <a:r>
              <a:rPr kumimoji="1" lang="ko-KR" altLang="en-US" sz="1800" dirty="0" err="1"/>
              <a:t>훼손정도별</a:t>
            </a:r>
            <a:r>
              <a:rPr kumimoji="1" lang="en-US" altLang="ko-KR" sz="1800" dirty="0"/>
              <a:t>(</a:t>
            </a:r>
            <a:r>
              <a:rPr kumimoji="1" lang="ko-KR" altLang="en-US" sz="1800" dirty="0"/>
              <a:t>상</a:t>
            </a:r>
            <a:r>
              <a:rPr kumimoji="1" lang="en-US" altLang="ko-KR" sz="1800" dirty="0"/>
              <a:t>, </a:t>
            </a:r>
            <a:r>
              <a:rPr kumimoji="1" lang="ko-KR" altLang="en-US" sz="1800" dirty="0"/>
              <a:t>중</a:t>
            </a:r>
            <a:r>
              <a:rPr kumimoji="1" lang="en-US" altLang="ko-KR" sz="1800" dirty="0"/>
              <a:t>, </a:t>
            </a:r>
            <a:r>
              <a:rPr kumimoji="1" lang="ko-KR" altLang="en-US" sz="1800" dirty="0"/>
              <a:t>하</a:t>
            </a:r>
            <a:r>
              <a:rPr kumimoji="1" lang="en-US" altLang="ko-KR" sz="1800" dirty="0"/>
              <a:t>) </a:t>
            </a:r>
            <a:r>
              <a:rPr kumimoji="1" lang="ko-KR" altLang="en-US" sz="1800" dirty="0"/>
              <a:t>탐지</a:t>
            </a:r>
            <a:endParaRPr kumimoji="1" lang="en-US" altLang="ko-KR" sz="1800" dirty="0"/>
          </a:p>
          <a:p>
            <a:r>
              <a:rPr kumimoji="1" lang="ko-KR" altLang="en-US" sz="1800" dirty="0"/>
              <a:t>탐지 객체에 대한 </a:t>
            </a:r>
            <a:r>
              <a:rPr kumimoji="1" lang="en-US" altLang="ko-KR" sz="1800" dirty="0"/>
              <a:t>Segmentation</a:t>
            </a: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ACFED690-0F06-D250-7E17-05FBB6D2A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2</a:t>
            </a:fld>
            <a:r>
              <a:rPr lang="en-US" dirty="0"/>
              <a:t>p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4551BB1-D6F2-EA86-EFE2-E729AA383EA3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11" name="그림 10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D6B2701C-4B35-EF57-27AD-4364125A7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EF508AA-E155-D3DD-08FD-E9FF6A904923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85362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4B73FE-4256-C113-FFF8-19B62A62C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487" y="668311"/>
            <a:ext cx="10653578" cy="1132258"/>
          </a:xfrm>
        </p:spPr>
        <p:txBody>
          <a:bodyPr/>
          <a:lstStyle/>
          <a:p>
            <a:r>
              <a:rPr kumimoji="1" lang="en-US" altLang="ko-Kore-KR" dirty="0"/>
              <a:t>test</a:t>
            </a:r>
            <a:endParaRPr kumimoji="1" lang="ko-Kore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F3C5DFE-B4C7-A13D-19AE-193BDC088F40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5" name="그림 4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B8D50AFA-FAB7-B0D8-7E38-AD53408F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530FBAA-C7BD-05A6-8A35-1781E9A81838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89B63CB-4003-DE23-1AAA-341360AA8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006" y="2041076"/>
            <a:ext cx="8555988" cy="18731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6EA04-8A4E-D7B5-B2B6-BC101B0202F4}"/>
              </a:ext>
            </a:extLst>
          </p:cNvPr>
          <p:cNvSpPr txBox="1"/>
          <p:nvPr/>
        </p:nvSpPr>
        <p:spPr>
          <a:xfrm>
            <a:off x="1422255" y="1523570"/>
            <a:ext cx="2909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Epochs = 60, batch = 16, </a:t>
            </a:r>
            <a:r>
              <a:rPr kumimoji="1" lang="en-US" altLang="ko-Kore-KR" sz="1200" dirty="0" err="1"/>
              <a:t>imgsz</a:t>
            </a:r>
            <a:r>
              <a:rPr kumimoji="1" lang="en-US" altLang="ko-Kore-KR" sz="1200" dirty="0"/>
              <a:t> = 1024</a:t>
            </a:r>
            <a:endParaRPr kumimoji="1" lang="ko-Kore-KR" altLang="en-US" sz="1200" dirty="0"/>
          </a:p>
        </p:txBody>
      </p:sp>
      <p:pic>
        <p:nvPicPr>
          <p:cNvPr id="11" name="그림 10" descr="스크린샷, 텍스트, 지도이(가) 표시된 사진&#10;&#10;자동 생성된 설명">
            <a:extLst>
              <a:ext uri="{FF2B5EF4-FFF2-40B4-BE49-F238E27FC236}">
                <a16:creationId xmlns:a16="http://schemas.microsoft.com/office/drawing/2014/main" id="{3636D005-8309-FCF6-4EE5-70C55624B0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2768" y="3924964"/>
            <a:ext cx="3475576" cy="2818931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9E4F5E94-F024-F4F6-FDF0-AE2F5FAD484A}"/>
              </a:ext>
            </a:extLst>
          </p:cNvPr>
          <p:cNvSpPr/>
          <p:nvPr/>
        </p:nvSpPr>
        <p:spPr>
          <a:xfrm>
            <a:off x="6491475" y="2640855"/>
            <a:ext cx="392392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C0B1C13-9318-041A-BF66-C9C27284C7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006" y="3924964"/>
            <a:ext cx="4995998" cy="293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795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D73A59-24DE-F3A9-9D38-2716AC31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test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B365F9-3857-1BA3-9461-A753BD8813D0}"/>
              </a:ext>
            </a:extLst>
          </p:cNvPr>
          <p:cNvSpPr txBox="1"/>
          <p:nvPr/>
        </p:nvSpPr>
        <p:spPr>
          <a:xfrm>
            <a:off x="612648" y="2843560"/>
            <a:ext cx="34291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But,</a:t>
            </a:r>
          </a:p>
          <a:p>
            <a:br>
              <a:rPr kumimoji="1" lang="en-US" altLang="ko-Kore-KR" dirty="0"/>
            </a:br>
            <a:r>
              <a:rPr kumimoji="1" lang="ko-Kore-KR" altLang="en-US" dirty="0"/>
              <a:t>객체검출</a:t>
            </a:r>
            <a:r>
              <a:rPr kumimoji="1" lang="ko-KR" altLang="en-US" dirty="0"/>
              <a:t> </a:t>
            </a:r>
            <a:r>
              <a:rPr kumimoji="1" lang="en-US" altLang="ko-KR" dirty="0"/>
              <a:t>x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빨간색 박스로 인해 잘못된 학습</a:t>
            </a:r>
            <a:endParaRPr kumimoji="1" lang="en-US" altLang="ko-KR" dirty="0"/>
          </a:p>
        </p:txBody>
      </p:sp>
      <p:pic>
        <p:nvPicPr>
          <p:cNvPr id="5" name="그림 4" descr="텍스트, 스크린샷, 지도이(가) 표시된 사진&#10;&#10;자동 생성된 설명">
            <a:extLst>
              <a:ext uri="{FF2B5EF4-FFF2-40B4-BE49-F238E27FC236}">
                <a16:creationId xmlns:a16="http://schemas.microsoft.com/office/drawing/2014/main" id="{6DFAAC89-2A9E-202B-96E9-44E59061C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10462"/>
            <a:ext cx="4481884" cy="3615779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1A5B34BE-7B37-D6E8-52C6-D07C0B9EE0F9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7" name="그림 6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503A4287-2393-E58A-1FCE-FA737D782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564D514-1233-4380-CF3D-AEC2F5CFDEA8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6A066A07-4FF2-E1DC-3A53-A13E7E95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21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7199874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F0127-9EE8-ACE3-CC78-ED42FDBF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test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F6A45B-12A2-461C-7D6A-C4FE0720EA68}"/>
              </a:ext>
            </a:extLst>
          </p:cNvPr>
          <p:cNvSpPr txBox="1"/>
          <p:nvPr/>
        </p:nvSpPr>
        <p:spPr>
          <a:xfrm>
            <a:off x="390293" y="2653990"/>
            <a:ext cx="35622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다시</a:t>
            </a:r>
            <a:r>
              <a:rPr kumimoji="1" lang="ko-KR" altLang="en-US" dirty="0"/>
              <a:t> 분할을 통해 이미지를 준비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재현율은 높으나 낮은 정밀도를 향상시키기 위해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이미지 노이즈를 줄여보고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좌우반전 상하반전 이미지 추가</a:t>
            </a:r>
            <a:endParaRPr kumimoji="1" lang="ko-Kore-KR" altLang="en-US" dirty="0"/>
          </a:p>
        </p:txBody>
      </p:sp>
      <p:pic>
        <p:nvPicPr>
          <p:cNvPr id="6" name="그림 5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45292967-5B24-641D-9847-505DC668E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9911" y="116503"/>
            <a:ext cx="3106525" cy="3568805"/>
          </a:xfrm>
          <a:prstGeom prst="rect">
            <a:avLst/>
          </a:prstGeom>
        </p:spPr>
      </p:pic>
      <p:pic>
        <p:nvPicPr>
          <p:cNvPr id="8" name="그림 7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7202D1F7-DF4B-100A-FFF9-E6A310C82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757" y="885653"/>
            <a:ext cx="3264154" cy="250948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BF32C05-344B-2098-97D2-56C4788299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9202" y="3830331"/>
            <a:ext cx="6029634" cy="260946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2B5AAB4-50C4-6025-C0C0-587A867B4D07}"/>
              </a:ext>
            </a:extLst>
          </p:cNvPr>
          <p:cNvSpPr/>
          <p:nvPr/>
        </p:nvSpPr>
        <p:spPr>
          <a:xfrm>
            <a:off x="8334128" y="4885292"/>
            <a:ext cx="615907" cy="4692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E86A7EA-9280-E138-D96C-0B0172327557}"/>
              </a:ext>
            </a:extLst>
          </p:cNvPr>
          <p:cNvSpPr/>
          <p:nvPr/>
        </p:nvSpPr>
        <p:spPr>
          <a:xfrm>
            <a:off x="8334128" y="5467183"/>
            <a:ext cx="1294781" cy="4692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A35242E-9917-E0EB-7EFC-741B3671A14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13" name="그림 12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55F30A86-0BAB-B0E2-95AE-0951A7A3C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3E14AF-59B3-A0E8-FF32-A71304C6C886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sp>
        <p:nvSpPr>
          <p:cNvPr id="15" name="Slide Number Placeholder 13">
            <a:extLst>
              <a:ext uri="{FF2B5EF4-FFF2-40B4-BE49-F238E27FC236}">
                <a16:creationId xmlns:a16="http://schemas.microsoft.com/office/drawing/2014/main" id="{79403EDB-5ACF-CD26-AFDE-C49959CC8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22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914207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F0127-9EE8-ACE3-CC78-ED42FDBF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test</a:t>
            </a:r>
            <a:endParaRPr kumimoji="1" lang="ko-Kore-KR" altLang="en-US" dirty="0"/>
          </a:p>
        </p:txBody>
      </p:sp>
      <p:pic>
        <p:nvPicPr>
          <p:cNvPr id="12" name="그림 11" descr="텍스트, 번호, 소프트웨어, 스크린샷이(가) 표시된 사진&#10;&#10;자동 생성된 설명">
            <a:extLst>
              <a:ext uri="{FF2B5EF4-FFF2-40B4-BE49-F238E27FC236}">
                <a16:creationId xmlns:a16="http://schemas.microsoft.com/office/drawing/2014/main" id="{DDC67953-031E-FED4-0AB5-4F86675F2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130" y="1680898"/>
            <a:ext cx="7772400" cy="426683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F8B73441-40EF-DB5C-B278-CE0C7776C860}"/>
              </a:ext>
            </a:extLst>
          </p:cNvPr>
          <p:cNvSpPr/>
          <p:nvPr/>
        </p:nvSpPr>
        <p:spPr>
          <a:xfrm>
            <a:off x="10207056" y="4921814"/>
            <a:ext cx="615907" cy="4692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F7DD428-4343-079E-6A6A-44E01A4329BF}"/>
              </a:ext>
            </a:extLst>
          </p:cNvPr>
          <p:cNvSpPr/>
          <p:nvPr/>
        </p:nvSpPr>
        <p:spPr>
          <a:xfrm>
            <a:off x="9500046" y="4921814"/>
            <a:ext cx="615907" cy="4692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6" name="그림 15" descr="하늘, 천체, 월광, 천문학 이벤트이(가) 표시된 사진&#10;&#10;자동 생성된 설명">
            <a:extLst>
              <a:ext uri="{FF2B5EF4-FFF2-40B4-BE49-F238E27FC236}">
                <a16:creationId xmlns:a16="http://schemas.microsoft.com/office/drawing/2014/main" id="{3580908E-027E-1034-9E69-EFA38E2D1C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95470" y="1802295"/>
            <a:ext cx="3800917" cy="2097543"/>
          </a:xfrm>
          <a:prstGeom prst="rect">
            <a:avLst/>
          </a:prstGeom>
        </p:spPr>
      </p:pic>
      <p:pic>
        <p:nvPicPr>
          <p:cNvPr id="19" name="그림 18" descr="블랙, 어둠, 스크린샷, 흑백이(가) 표시된 사진&#10;&#10;자동 생성된 설명">
            <a:extLst>
              <a:ext uri="{FF2B5EF4-FFF2-40B4-BE49-F238E27FC236}">
                <a16:creationId xmlns:a16="http://schemas.microsoft.com/office/drawing/2014/main" id="{06911223-A1A2-731B-DB22-3FA7859F7F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594093" y="4058469"/>
            <a:ext cx="1003670" cy="1889260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C9254BE8-8578-7FE5-2E8F-E3823E7555E1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21" name="그림 20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E32C450E-64E9-838C-B0F3-AFC31B3F6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82D7B8-2937-7893-F914-C122F9712ED6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sp>
        <p:nvSpPr>
          <p:cNvPr id="23" name="Slide Number Placeholder 13">
            <a:extLst>
              <a:ext uri="{FF2B5EF4-FFF2-40B4-BE49-F238E27FC236}">
                <a16:creationId xmlns:a16="http://schemas.microsoft.com/office/drawing/2014/main" id="{73076639-1B10-AAB3-3CB7-20408C70E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23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1492323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F0127-9EE8-ACE3-CC78-ED42FDBF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test</a:t>
            </a:r>
            <a:endParaRPr kumimoji="1" lang="ko-Kore-KR" altLang="en-US" dirty="0"/>
          </a:p>
        </p:txBody>
      </p:sp>
      <p:pic>
        <p:nvPicPr>
          <p:cNvPr id="6" name="그림 5" descr="친필, 서예, 텍스트, 문서이(가) 표시된 사진&#10;&#10;자동 생성된 설명">
            <a:extLst>
              <a:ext uri="{FF2B5EF4-FFF2-40B4-BE49-F238E27FC236}">
                <a16:creationId xmlns:a16="http://schemas.microsoft.com/office/drawing/2014/main" id="{2664C15F-8A84-DE62-00FF-960488CE73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10213" y="1933058"/>
            <a:ext cx="4492763" cy="2991884"/>
          </a:xfrm>
          <a:prstGeom prst="rect">
            <a:avLst/>
          </a:prstGeom>
        </p:spPr>
      </p:pic>
      <p:pic>
        <p:nvPicPr>
          <p:cNvPr id="8" name="그림 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70A7B28A-C49C-1F92-21AA-A398E0D3F1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5225" y="1550505"/>
            <a:ext cx="6281917" cy="411976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1E18A13-C4A5-53DE-2098-4FEBC24D49FB}"/>
              </a:ext>
            </a:extLst>
          </p:cNvPr>
          <p:cNvSpPr/>
          <p:nvPr/>
        </p:nvSpPr>
        <p:spPr>
          <a:xfrm>
            <a:off x="6385785" y="4964698"/>
            <a:ext cx="615907" cy="4692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E489A42-9D77-F919-44F4-1A05B51B1FEE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11" name="그림 10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3F9DFA0B-A1C3-A91B-0AB7-07F8B489AA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CFF216E-463E-F161-CDFB-2F1D02802CDF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sp>
        <p:nvSpPr>
          <p:cNvPr id="17" name="Slide Number Placeholder 13">
            <a:extLst>
              <a:ext uri="{FF2B5EF4-FFF2-40B4-BE49-F238E27FC236}">
                <a16:creationId xmlns:a16="http://schemas.microsoft.com/office/drawing/2014/main" id="{629AEF74-7E9A-9A25-ADE7-41A674C4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24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11323370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7C59001-EC7C-3931-2A2F-A4869FB9857E}"/>
              </a:ext>
            </a:extLst>
          </p:cNvPr>
          <p:cNvSpPr txBox="1">
            <a:spLocks/>
          </p:cNvSpPr>
          <p:nvPr/>
        </p:nvSpPr>
        <p:spPr>
          <a:xfrm>
            <a:off x="765048" y="7010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/>
              <a:t>test</a:t>
            </a:r>
            <a:endParaRPr kumimoji="1" lang="ko-Kore-KR" altLang="en-US" dirty="0"/>
          </a:p>
        </p:txBody>
      </p:sp>
      <p:pic>
        <p:nvPicPr>
          <p:cNvPr id="6" name="그림 5" descr="지도, 스크린샷, 도시 디자인이(가) 표시된 사진&#10;&#10;자동 생성된 설명">
            <a:extLst>
              <a:ext uri="{FF2B5EF4-FFF2-40B4-BE49-F238E27FC236}">
                <a16:creationId xmlns:a16="http://schemas.microsoft.com/office/drawing/2014/main" id="{6A0989C2-7A34-5B85-CEFD-52622F01E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833" y="1411377"/>
            <a:ext cx="5101772" cy="4434251"/>
          </a:xfrm>
          <a:prstGeom prst="rect">
            <a:avLst/>
          </a:prstGeom>
        </p:spPr>
      </p:pic>
      <p:pic>
        <p:nvPicPr>
          <p:cNvPr id="8" name="그림 7" descr="텍스트, 스크린샷, 지도, 소프트웨어이(가) 표시된 사진&#10;&#10;자동 생성된 설명">
            <a:extLst>
              <a:ext uri="{FF2B5EF4-FFF2-40B4-BE49-F238E27FC236}">
                <a16:creationId xmlns:a16="http://schemas.microsoft.com/office/drawing/2014/main" id="{ABD2881C-60C7-ECC2-C388-E21FFCF112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7" r="-28627"/>
          <a:stretch/>
        </p:blipFill>
        <p:spPr>
          <a:xfrm>
            <a:off x="141514" y="1465806"/>
            <a:ext cx="6198205" cy="4434250"/>
          </a:xfrm>
          <a:prstGeom prst="rect">
            <a:avLst/>
          </a:prstGeom>
        </p:spPr>
      </p:pic>
      <p:pic>
        <p:nvPicPr>
          <p:cNvPr id="10" name="그림 9" descr="스크린샷, 지도, 야외이(가) 표시된 사진&#10;&#10;자동 생성된 설명">
            <a:extLst>
              <a:ext uri="{FF2B5EF4-FFF2-40B4-BE49-F238E27FC236}">
                <a16:creationId xmlns:a16="http://schemas.microsoft.com/office/drawing/2014/main" id="{1353DBC3-E9FC-8124-7344-EADFE2101C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69" r="11423"/>
          <a:stretch/>
        </p:blipFill>
        <p:spPr>
          <a:xfrm>
            <a:off x="7548312" y="1481588"/>
            <a:ext cx="4513059" cy="4434251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952FDEEF-D8E3-D0ED-BC20-6DAE484620F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12" name="그림 11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FF3DFF59-22F7-5AB9-F8EC-BACD9EFBF5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B4E29F5-0449-4B40-3F4B-C0B1F1C87CDB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B32B95-BAE2-1F1D-8DD0-2E1D7207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25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14865222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DF5962D-D15F-A1A2-5985-29117761FDA8}"/>
              </a:ext>
            </a:extLst>
          </p:cNvPr>
          <p:cNvSpPr txBox="1">
            <a:spLocks/>
          </p:cNvSpPr>
          <p:nvPr/>
        </p:nvSpPr>
        <p:spPr>
          <a:xfrm>
            <a:off x="902487" y="668311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" altLang="ko-Kore-KR" dirty="0"/>
              <a:t>Summary</a:t>
            </a:r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5DB87C-9B57-98EC-3B74-58107C041262}"/>
              </a:ext>
            </a:extLst>
          </p:cNvPr>
          <p:cNvSpPr txBox="1"/>
          <p:nvPr/>
        </p:nvSpPr>
        <p:spPr>
          <a:xfrm>
            <a:off x="2693636" y="3623113"/>
            <a:ext cx="24373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3200" dirty="0"/>
              <a:t>아쉽다</a:t>
            </a:r>
            <a:endParaRPr kumimoji="1" lang="en-US" altLang="ko-KR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1CF996-7BA7-D2FD-F7CA-D22A3F7A2AD1}"/>
              </a:ext>
            </a:extLst>
          </p:cNvPr>
          <p:cNvSpPr txBox="1"/>
          <p:nvPr/>
        </p:nvSpPr>
        <p:spPr>
          <a:xfrm>
            <a:off x="4247601" y="2283577"/>
            <a:ext cx="60980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3200" dirty="0"/>
              <a:t>배움</a:t>
            </a:r>
            <a:endParaRPr kumimoji="1" lang="en-US" altLang="ko-KR" sz="3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E42EE8-E730-76F8-6DDF-BFADFC2B5909}"/>
              </a:ext>
            </a:extLst>
          </p:cNvPr>
          <p:cNvSpPr txBox="1"/>
          <p:nvPr/>
        </p:nvSpPr>
        <p:spPr>
          <a:xfrm>
            <a:off x="5303567" y="3005514"/>
            <a:ext cx="186118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4400" b="1" dirty="0"/>
              <a:t>몰입</a:t>
            </a:r>
            <a:endParaRPr kumimoji="1" lang="en-US" altLang="ko-KR" sz="4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6F6925-FBF2-4C04-0D0C-20395A967A6D}"/>
              </a:ext>
            </a:extLst>
          </p:cNvPr>
          <p:cNvSpPr txBox="1"/>
          <p:nvPr/>
        </p:nvSpPr>
        <p:spPr>
          <a:xfrm>
            <a:off x="7178108" y="2659223"/>
            <a:ext cx="60980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3200" dirty="0"/>
              <a:t>감사</a:t>
            </a:r>
            <a:endParaRPr kumimoji="1" lang="en-US" altLang="ko-KR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0C84CD-C7F7-FF51-58CB-B4CC68BA4D10}"/>
              </a:ext>
            </a:extLst>
          </p:cNvPr>
          <p:cNvSpPr txBox="1"/>
          <p:nvPr/>
        </p:nvSpPr>
        <p:spPr>
          <a:xfrm>
            <a:off x="6554096" y="4266740"/>
            <a:ext cx="18015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/>
              <a:t>YOLOv8</a:t>
            </a:r>
            <a:endParaRPr kumimoji="1" lang="ko-Kore-KR" altLang="en-US" sz="3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51DD3C-989F-A0A6-4A6D-B3A17DE10158}"/>
              </a:ext>
            </a:extLst>
          </p:cNvPr>
          <p:cNvSpPr txBox="1"/>
          <p:nvPr/>
        </p:nvSpPr>
        <p:spPr>
          <a:xfrm>
            <a:off x="4359711" y="428659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AI</a:t>
            </a:r>
            <a:endParaRPr kumimoji="1" lang="ko-Kore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6842FB-C81A-08B2-1DBE-1C5BB1590004}"/>
              </a:ext>
            </a:extLst>
          </p:cNvPr>
          <p:cNvSpPr txBox="1"/>
          <p:nvPr/>
        </p:nvSpPr>
        <p:spPr>
          <a:xfrm>
            <a:off x="5162111" y="5041467"/>
            <a:ext cx="1585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Deep leaning</a:t>
            </a:r>
            <a:endParaRPr kumimoji="1" lang="ko-Kore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A0A13C-4224-5CA8-4CF6-309320489470}"/>
              </a:ext>
            </a:extLst>
          </p:cNvPr>
          <p:cNvSpPr txBox="1"/>
          <p:nvPr/>
        </p:nvSpPr>
        <p:spPr>
          <a:xfrm>
            <a:off x="5821680" y="1860712"/>
            <a:ext cx="76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IWAZ</a:t>
            </a:r>
            <a:endParaRPr kumimoji="1" lang="ko-Kore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4B77D2-3118-A01F-84C4-45E3A20C9B69}"/>
              </a:ext>
            </a:extLst>
          </p:cNvPr>
          <p:cNvSpPr txBox="1"/>
          <p:nvPr/>
        </p:nvSpPr>
        <p:spPr>
          <a:xfrm>
            <a:off x="8138276" y="3415362"/>
            <a:ext cx="574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dsc</a:t>
            </a:r>
            <a:endParaRPr kumimoji="1" lang="ko-Kore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7F7F43-B03B-4DAB-DD99-2068A7AD0F92}"/>
              </a:ext>
            </a:extLst>
          </p:cNvPr>
          <p:cNvSpPr txBox="1"/>
          <p:nvPr/>
        </p:nvSpPr>
        <p:spPr>
          <a:xfrm>
            <a:off x="7525479" y="2026085"/>
            <a:ext cx="162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KOREATECH</a:t>
            </a:r>
            <a:endParaRPr kumimoji="1" lang="ko-Kore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E62FC4-2603-6E52-2C3D-706A2C24FEA4}"/>
              </a:ext>
            </a:extLst>
          </p:cNvPr>
          <p:cNvSpPr txBox="1"/>
          <p:nvPr/>
        </p:nvSpPr>
        <p:spPr>
          <a:xfrm>
            <a:off x="8775790" y="2876229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ETRI</a:t>
            </a:r>
            <a:endParaRPr kumimoji="1" lang="ko-Kore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332614D-1A7A-2A89-5BF0-45E1CB8E7F21}"/>
              </a:ext>
            </a:extLst>
          </p:cNvPr>
          <p:cNvSpPr txBox="1"/>
          <p:nvPr/>
        </p:nvSpPr>
        <p:spPr>
          <a:xfrm>
            <a:off x="2888425" y="228357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성장</a:t>
            </a:r>
            <a:endParaRPr kumimoji="1" lang="ko-Kore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5E13A98-3ECA-EAF1-1421-A7199F4C2C37}"/>
              </a:ext>
            </a:extLst>
          </p:cNvPr>
          <p:cNvSpPr txBox="1"/>
          <p:nvPr/>
        </p:nvSpPr>
        <p:spPr>
          <a:xfrm>
            <a:off x="7433308" y="5325387"/>
            <a:ext cx="1984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Object detection</a:t>
            </a:r>
            <a:endParaRPr kumimoji="1" lang="ko-Kore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0DDD2-6A56-B424-27B5-9B685C3FCE88}"/>
              </a:ext>
            </a:extLst>
          </p:cNvPr>
          <p:cNvSpPr txBox="1"/>
          <p:nvPr/>
        </p:nvSpPr>
        <p:spPr>
          <a:xfrm>
            <a:off x="2663011" y="5226133"/>
            <a:ext cx="1743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Segmentation</a:t>
            </a:r>
            <a:endParaRPr kumimoji="1" lang="ko-Kore-KR" altLang="en-US" dirty="0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618B566-A5E7-0463-BACC-5BCACDABC7F5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27" name="그림 26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17952D7F-70D3-768F-9A18-F1158708E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D38B8C6-B8B6-DDB2-6952-DA5C57955180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sp>
        <p:nvSpPr>
          <p:cNvPr id="2" name="Slide Number Placeholder 13">
            <a:extLst>
              <a:ext uri="{FF2B5EF4-FFF2-40B4-BE49-F238E27FC236}">
                <a16:creationId xmlns:a16="http://schemas.microsoft.com/office/drawing/2014/main" id="{49ED046A-959E-B579-27AE-7C8E0896D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26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1477064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D963AB-65D6-E05E-2665-C8EF7E334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668" y="1008049"/>
            <a:ext cx="4681506" cy="160847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ko-Kore-KR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Reasons for choosing </a:t>
            </a:r>
            <a:br>
              <a:rPr lang="en-US" altLang="ko-Kore-KR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altLang="ko-Kore-KR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algorithm</a:t>
            </a:r>
            <a:endParaRPr kumimoji="1" lang="en-US" alt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467C69-8FF6-F596-F5BD-801DAAA7B4F4}"/>
              </a:ext>
            </a:extLst>
          </p:cNvPr>
          <p:cNvSpPr txBox="1"/>
          <p:nvPr/>
        </p:nvSpPr>
        <p:spPr>
          <a:xfrm>
            <a:off x="650794" y="3006021"/>
            <a:ext cx="4681506" cy="318727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altLang="ko-KR" sz="1500" dirty="0"/>
              <a:t>1. </a:t>
            </a:r>
            <a:r>
              <a:rPr lang="en-US" altLang="ko-Kore-KR" sz="1500" dirty="0"/>
              <a:t>similar task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ore-KR" sz="1500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altLang="ko-KR" sz="1500" dirty="0"/>
              <a:t>2. </a:t>
            </a:r>
            <a:r>
              <a:rPr lang="en-US" altLang="ko-Kore-KR" sz="1500" dirty="0"/>
              <a:t>YOLO</a:t>
            </a:r>
            <a:r>
              <a:rPr lang="ko-KR" altLang="en-US" sz="1500" dirty="0"/>
              <a:t>는 빠른 속도와 상대적으로 높은 정확도</a:t>
            </a:r>
            <a:endParaRPr lang="en-US" altLang="ko-KR" sz="15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kumimoji="1" lang="en-US" altLang="ko-KR" sz="1500" dirty="0"/>
              <a:t>3. YOLO</a:t>
            </a:r>
            <a:r>
              <a:rPr kumimoji="1" lang="ko-KR" altLang="en-US" sz="1500" dirty="0"/>
              <a:t>보다 정확도가 높은 모델도 많지만</a:t>
            </a:r>
            <a:r>
              <a:rPr kumimoji="1" lang="en-US" altLang="ko-KR" sz="1500" dirty="0"/>
              <a:t>, </a:t>
            </a:r>
            <a:r>
              <a:rPr kumimoji="1" lang="ko-KR" altLang="en-US" sz="1500" dirty="0" err="1"/>
              <a:t>모빌리티분야에서</a:t>
            </a:r>
            <a:r>
              <a:rPr kumimoji="1" lang="en-US" altLang="ko-KR" sz="1500" dirty="0"/>
              <a:t> </a:t>
            </a:r>
            <a:r>
              <a:rPr kumimoji="1" lang="ko-KR" altLang="en-US" sz="1500" dirty="0"/>
              <a:t>중요한 것은 실시간성 이라고 생각</a:t>
            </a:r>
            <a:endParaRPr kumimoji="1" lang="en-US" altLang="ko-KR" sz="15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1" lang="en-US" altLang="ko-KR" sz="1500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kumimoji="1" lang="en-US" altLang="ko-KR" sz="1500" dirty="0"/>
              <a:t>4. </a:t>
            </a:r>
            <a:r>
              <a:rPr kumimoji="1" lang="ko-KR" altLang="en-US" sz="1500" dirty="0"/>
              <a:t>상대적으로 어렵지 않은 코드</a:t>
            </a:r>
            <a:endParaRPr kumimoji="1" lang="en-US" altLang="ko-KR" sz="1500" dirty="0"/>
          </a:p>
          <a:p>
            <a:pPr marL="34290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1" lang="en-US" altLang="ko-KR" sz="1500" dirty="0"/>
          </a:p>
        </p:txBody>
      </p:sp>
      <p:sp>
        <p:nvSpPr>
          <p:cNvPr id="8199" name="Date Placeholder 3">
            <a:extLst>
              <a:ext uri="{FF2B5EF4-FFF2-40B4-BE49-F238E27FC236}">
                <a16:creationId xmlns:a16="http://schemas.microsoft.com/office/drawing/2014/main" id="{BB22FCC8-3D16-52CB-A015-ACB8A32E33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349431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A5C90DC-DB5C-4C88-86F1-8EA0ACFEB7F6}" type="datetime1">
              <a:rPr lang="en-US" smtClean="0"/>
              <a:pPr>
                <a:spcAft>
                  <a:spcPts val="600"/>
                </a:spcAft>
              </a:pPr>
              <a:t>8/16/23</a:t>
            </a:fld>
            <a:endParaRPr lang="en-US"/>
          </a:p>
        </p:txBody>
      </p:sp>
      <p:pic>
        <p:nvPicPr>
          <p:cNvPr id="8194" name="Picture 2" descr="텍스트, 스크린샷, 멀티미디어, 로고이(가) 표시된 사진&#10;&#10;자동 생성된 설명">
            <a:extLst>
              <a:ext uri="{FF2B5EF4-FFF2-40B4-BE49-F238E27FC236}">
                <a16:creationId xmlns:a16="http://schemas.microsoft.com/office/drawing/2014/main" id="{B113AC5D-6B75-E1C7-C9EC-1FCC55F3F3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1" r="1" b="1"/>
          <a:stretch/>
        </p:blipFill>
        <p:spPr bwMode="auto">
          <a:xfrm>
            <a:off x="5782488" y="764548"/>
            <a:ext cx="5676901" cy="2069353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0" name="그림 9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58FED551-B689-B646-ACA0-4052BE0D4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2487" y="3094141"/>
            <a:ext cx="5676901" cy="2514639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2A2D5022-6A0D-747D-ECA1-1E65FB979794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12" name="그림 11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C301076E-DF76-240A-116E-C52CF10F9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76007B6-0E11-B210-FABF-84894CB3E209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AF038F0E-FD5D-836B-6EED-2381F967B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3</a:t>
            </a:fld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1615537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B63855-2109-4D7E-3D31-72F6F732B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Plan</a:t>
            </a:r>
            <a:endParaRPr kumimoji="1" lang="ko-Kore-KR" altLang="en-US" dirty="0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32722CA0-C479-EB88-EAC5-FA8500228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335472"/>
              </p:ext>
            </p:extLst>
          </p:nvPr>
        </p:nvGraphicFramePr>
        <p:xfrm>
          <a:off x="1247191" y="1575434"/>
          <a:ext cx="9697618" cy="4593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85374">
                  <a:extLst>
                    <a:ext uri="{9D8B030D-6E8A-4147-A177-3AD203B41FA5}">
                      <a16:colId xmlns:a16="http://schemas.microsoft.com/office/drawing/2014/main" val="1492592966"/>
                    </a:ext>
                  </a:extLst>
                </a:gridCol>
                <a:gridCol w="1385374">
                  <a:extLst>
                    <a:ext uri="{9D8B030D-6E8A-4147-A177-3AD203B41FA5}">
                      <a16:colId xmlns:a16="http://schemas.microsoft.com/office/drawing/2014/main" val="2794012153"/>
                    </a:ext>
                  </a:extLst>
                </a:gridCol>
                <a:gridCol w="1385374">
                  <a:extLst>
                    <a:ext uri="{9D8B030D-6E8A-4147-A177-3AD203B41FA5}">
                      <a16:colId xmlns:a16="http://schemas.microsoft.com/office/drawing/2014/main" val="2304513717"/>
                    </a:ext>
                  </a:extLst>
                </a:gridCol>
                <a:gridCol w="1385374">
                  <a:extLst>
                    <a:ext uri="{9D8B030D-6E8A-4147-A177-3AD203B41FA5}">
                      <a16:colId xmlns:a16="http://schemas.microsoft.com/office/drawing/2014/main" val="108847792"/>
                    </a:ext>
                  </a:extLst>
                </a:gridCol>
                <a:gridCol w="1385374">
                  <a:extLst>
                    <a:ext uri="{9D8B030D-6E8A-4147-A177-3AD203B41FA5}">
                      <a16:colId xmlns:a16="http://schemas.microsoft.com/office/drawing/2014/main" val="2343982556"/>
                    </a:ext>
                  </a:extLst>
                </a:gridCol>
                <a:gridCol w="1385374">
                  <a:extLst>
                    <a:ext uri="{9D8B030D-6E8A-4147-A177-3AD203B41FA5}">
                      <a16:colId xmlns:a16="http://schemas.microsoft.com/office/drawing/2014/main" val="3180748867"/>
                    </a:ext>
                  </a:extLst>
                </a:gridCol>
                <a:gridCol w="1385374">
                  <a:extLst>
                    <a:ext uri="{9D8B030D-6E8A-4147-A177-3AD203B41FA5}">
                      <a16:colId xmlns:a16="http://schemas.microsoft.com/office/drawing/2014/main" val="4180529553"/>
                    </a:ext>
                  </a:extLst>
                </a:gridCol>
              </a:tblGrid>
              <a:tr h="1148457"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Mon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Tue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Wen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Tur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Fri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Sat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Sun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1698876"/>
                  </a:ext>
                </a:extLst>
              </a:tr>
              <a:tr h="1148457"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dirty="0"/>
                    </a:p>
                    <a:p>
                      <a:pPr algn="ctr"/>
                      <a:r>
                        <a:rPr lang="en-US" altLang="ko-KR" sz="1200" b="1" dirty="0"/>
                        <a:t>08.02</a:t>
                      </a:r>
                    </a:p>
                    <a:p>
                      <a:pPr algn="ctr"/>
                      <a:r>
                        <a:rPr lang="ko-KR" altLang="en-US" sz="1200" dirty="0"/>
                        <a:t>교육종료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1" dirty="0"/>
                        <a:t>08.03~08.05</a:t>
                      </a:r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r>
                        <a:rPr lang="en-US" altLang="ko-Kore-KR" sz="1200" dirty="0"/>
                        <a:t>Detection,</a:t>
                      </a:r>
                    </a:p>
                    <a:p>
                      <a:pPr algn="ctr"/>
                      <a:r>
                        <a:rPr lang="en-US" altLang="ko-Kore-KR" sz="1200" dirty="0"/>
                        <a:t>Segmentation</a:t>
                      </a:r>
                    </a:p>
                    <a:p>
                      <a:pPr algn="ctr"/>
                      <a:r>
                        <a:rPr lang="en" altLang="ko-Kore-KR" sz="1200" dirty="0"/>
                        <a:t>practice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1" dirty="0"/>
                        <a:t>08.05-08.07</a:t>
                      </a:r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r>
                        <a:rPr lang="en-US" altLang="ko-Kore-KR" sz="1200" dirty="0" err="1"/>
                        <a:t>sampleImages</a:t>
                      </a:r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r>
                        <a:rPr lang="en" altLang="ko-Kore-KR" sz="1200" dirty="0"/>
                        <a:t>planning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042352"/>
                  </a:ext>
                </a:extLst>
              </a:tr>
              <a:tr h="114845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1" dirty="0"/>
                        <a:t>08.07~08.12</a:t>
                      </a:r>
                    </a:p>
                    <a:p>
                      <a:pPr algn="ctr"/>
                      <a:r>
                        <a:rPr lang="en-US" altLang="ko-Kore-KR" sz="1200" dirty="0"/>
                        <a:t>Competition</a:t>
                      </a:r>
                    </a:p>
                    <a:p>
                      <a:pPr algn="ctr"/>
                      <a:r>
                        <a:rPr lang="en-US" altLang="ko-Kore-KR" sz="1200" dirty="0"/>
                        <a:t>Images</a:t>
                      </a:r>
                    </a:p>
                    <a:p>
                      <a:pPr algn="ctr"/>
                      <a:r>
                        <a:rPr lang="en-US" altLang="ko-Kore-KR" sz="1200" dirty="0"/>
                        <a:t>M</a:t>
                      </a:r>
                      <a:r>
                        <a:rPr lang="en" altLang="ko-Kore-KR" sz="1200" dirty="0" err="1"/>
                        <a:t>odel</a:t>
                      </a:r>
                      <a:r>
                        <a:rPr lang="en" altLang="ko-Kore-KR" sz="1200" dirty="0"/>
                        <a:t> development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r>
                        <a:rPr lang="en-US" altLang="ko-Kore-KR" sz="1200" dirty="0"/>
                        <a:t>Train</a:t>
                      </a:r>
                    </a:p>
                    <a:p>
                      <a:pPr algn="ctr"/>
                      <a:r>
                        <a:rPr lang="en-US" altLang="ko-Kore-KR" sz="1200" dirty="0"/>
                        <a:t>Val</a:t>
                      </a:r>
                    </a:p>
                    <a:p>
                      <a:pPr algn="ctr"/>
                      <a:r>
                        <a:rPr lang="en-US" altLang="ko-Kore-KR" sz="1200" dirty="0"/>
                        <a:t>Test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" altLang="ko-Kore-KR" sz="1200" dirty="0"/>
                    </a:p>
                    <a:p>
                      <a:pPr algn="ctr"/>
                      <a:endParaRPr lang="en" altLang="ko-Kore-KR" sz="1200" dirty="0"/>
                    </a:p>
                    <a:p>
                      <a:pPr algn="ctr"/>
                      <a:r>
                        <a:rPr lang="en" altLang="ko-Kore-KR" sz="1200" dirty="0"/>
                        <a:t>learning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ko-Kore-K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1" dirty="0"/>
                        <a:t>08.12~08.16</a:t>
                      </a:r>
                    </a:p>
                    <a:p>
                      <a:pPr algn="ctr"/>
                      <a:r>
                        <a:rPr lang="en-US" altLang="ko-Kore-KR" sz="1200" dirty="0"/>
                        <a:t>test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7150841"/>
                  </a:ext>
                </a:extLst>
              </a:tr>
              <a:tr h="1148457"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Submission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/>
                        <a:t>08.17</a:t>
                      </a:r>
                      <a:endParaRPr lang="en" altLang="ko-Kore-KR" sz="1200" dirty="0"/>
                    </a:p>
                    <a:p>
                      <a:pPr algn="ctr"/>
                      <a:r>
                        <a:rPr lang="en" altLang="ko-Kore-KR" sz="1200" dirty="0"/>
                        <a:t>Presentation</a:t>
                      </a:r>
                      <a:endParaRPr lang="ko-Kore-KR" altLang="en-US" sz="1200" dirty="0"/>
                    </a:p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968612"/>
                  </a:ext>
                </a:extLst>
              </a:tr>
            </a:tbl>
          </a:graphicData>
        </a:graphic>
      </p:graphicFrame>
      <p:sp>
        <p:nvSpPr>
          <p:cNvPr id="10" name="오른쪽 화살표[R] 9">
            <a:extLst>
              <a:ext uri="{FF2B5EF4-FFF2-40B4-BE49-F238E27FC236}">
                <a16:creationId xmlns:a16="http://schemas.microsoft.com/office/drawing/2014/main" id="{446FC101-D2F4-2A7B-8BB0-5CF5A36AD67A}"/>
              </a:ext>
            </a:extLst>
          </p:cNvPr>
          <p:cNvSpPr/>
          <p:nvPr/>
        </p:nvSpPr>
        <p:spPr>
          <a:xfrm>
            <a:off x="6719455" y="3190009"/>
            <a:ext cx="1510146" cy="256309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오른쪽 화살표[R] 10">
            <a:extLst>
              <a:ext uri="{FF2B5EF4-FFF2-40B4-BE49-F238E27FC236}">
                <a16:creationId xmlns:a16="http://schemas.microsoft.com/office/drawing/2014/main" id="{62758BB0-E667-B6B4-1570-C23222E34A8A}"/>
              </a:ext>
            </a:extLst>
          </p:cNvPr>
          <p:cNvSpPr/>
          <p:nvPr/>
        </p:nvSpPr>
        <p:spPr>
          <a:xfrm>
            <a:off x="9473744" y="3190008"/>
            <a:ext cx="1471065" cy="256309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오른쪽 화살표[R] 11">
            <a:extLst>
              <a:ext uri="{FF2B5EF4-FFF2-40B4-BE49-F238E27FC236}">
                <a16:creationId xmlns:a16="http://schemas.microsoft.com/office/drawing/2014/main" id="{CE8D4F4F-76F0-DD0A-D0BA-A1C9A2831C7F}"/>
              </a:ext>
            </a:extLst>
          </p:cNvPr>
          <p:cNvSpPr/>
          <p:nvPr/>
        </p:nvSpPr>
        <p:spPr>
          <a:xfrm>
            <a:off x="2507673" y="4614771"/>
            <a:ext cx="6966071" cy="256309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4" name="그림 13" descr="만화 영화, 클립아트, 그림, 일러스트레이션이(가) 표시된 사진&#10;&#10;자동 생성된 설명">
            <a:extLst>
              <a:ext uri="{FF2B5EF4-FFF2-40B4-BE49-F238E27FC236}">
                <a16:creationId xmlns:a16="http://schemas.microsoft.com/office/drawing/2014/main" id="{E396C7E4-5777-8C02-D3B3-EF746791DAA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  <a14:imgEffect>
                      <a14:saturation sat="145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644686" y="3878602"/>
            <a:ext cx="853096" cy="763527"/>
          </a:xfrm>
          <a:prstGeom prst="rect">
            <a:avLst/>
          </a:prstGeom>
          <a:noFill/>
        </p:spPr>
      </p:pic>
      <p:pic>
        <p:nvPicPr>
          <p:cNvPr id="17" name="그림 16" descr="로고, 그래픽, 상징, 클립아트이(가) 표시된 사진&#10;&#10;자동 생성된 설명">
            <a:extLst>
              <a:ext uri="{FF2B5EF4-FFF2-40B4-BE49-F238E27FC236}">
                <a16:creationId xmlns:a16="http://schemas.microsoft.com/office/drawing/2014/main" id="{3706BE16-FB3B-5872-3D5F-ACEDEC586F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017098" y="4327253"/>
            <a:ext cx="629751" cy="629751"/>
          </a:xfrm>
          <a:prstGeom prst="rect">
            <a:avLst/>
          </a:prstGeom>
        </p:spPr>
      </p:pic>
      <p:sp>
        <p:nvSpPr>
          <p:cNvPr id="19" name="오른쪽 화살표[R] 18">
            <a:extLst>
              <a:ext uri="{FF2B5EF4-FFF2-40B4-BE49-F238E27FC236}">
                <a16:creationId xmlns:a16="http://schemas.microsoft.com/office/drawing/2014/main" id="{DF98E7CE-45D4-D9AE-1CA7-A0E38EDBC4DC}"/>
              </a:ext>
            </a:extLst>
          </p:cNvPr>
          <p:cNvSpPr/>
          <p:nvPr/>
        </p:nvSpPr>
        <p:spPr>
          <a:xfrm>
            <a:off x="1277386" y="5577482"/>
            <a:ext cx="4458712" cy="256309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1" name="그림 20" descr="블랙, 어둠이(가) 표시된 사진&#10;&#10;자동 생성된 설명">
            <a:extLst>
              <a:ext uri="{FF2B5EF4-FFF2-40B4-BE49-F238E27FC236}">
                <a16:creationId xmlns:a16="http://schemas.microsoft.com/office/drawing/2014/main" id="{34E55638-2DDB-7C6D-87E1-BB328212DC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736098" y="5333787"/>
            <a:ext cx="670271" cy="670271"/>
          </a:xfrm>
          <a:prstGeom prst="rect">
            <a:avLst/>
          </a:prstGeom>
        </p:spPr>
      </p:pic>
      <p:pic>
        <p:nvPicPr>
          <p:cNvPr id="23" name="그림 22" descr="스케치, 디자인, 일러스트레이션, 실루엣이(가) 표시된 사진&#10;&#10;자동 생성된 설명">
            <a:extLst>
              <a:ext uri="{FF2B5EF4-FFF2-40B4-BE49-F238E27FC236}">
                <a16:creationId xmlns:a16="http://schemas.microsoft.com/office/drawing/2014/main" id="{5F560265-5899-265D-24BB-20BFFFCE3B4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156383" y="5523342"/>
            <a:ext cx="668923" cy="620898"/>
          </a:xfrm>
          <a:prstGeom prst="rect">
            <a:avLst/>
          </a:prstGeom>
        </p:spPr>
      </p:pic>
      <p:pic>
        <p:nvPicPr>
          <p:cNvPr id="25" name="그림 24" descr="야외, 개, 구름, 지상이(가) 표시된 사진&#10;&#10;자동 생성된 설명">
            <a:extLst>
              <a:ext uri="{FF2B5EF4-FFF2-40B4-BE49-F238E27FC236}">
                <a16:creationId xmlns:a16="http://schemas.microsoft.com/office/drawing/2014/main" id="{7AAAC15D-D97B-8057-2217-C6052A2DD6B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8965513" y="5192702"/>
            <a:ext cx="1318416" cy="870154"/>
          </a:xfrm>
          <a:prstGeom prst="rect">
            <a:avLst/>
          </a:prstGeom>
        </p:spPr>
      </p:pic>
      <p:sp>
        <p:nvSpPr>
          <p:cNvPr id="31" name="Slide Number Placeholder 13">
            <a:extLst>
              <a:ext uri="{FF2B5EF4-FFF2-40B4-BE49-F238E27FC236}">
                <a16:creationId xmlns:a16="http://schemas.microsoft.com/office/drawing/2014/main" id="{06710A06-44AF-42D2-A9D6-A5EAF6AB0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4</a:t>
            </a:fld>
            <a:r>
              <a:rPr lang="en-US" dirty="0"/>
              <a:t>p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68C84D5-A073-6688-DA7F-D21103A46A8B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35" name="그림 34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75F45E08-8CBB-7EB2-74B0-B8D7E84F7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875F4F7-917B-3A72-B0F8-95D857A49491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85930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9A0F06D-0CE4-4170-35DA-530EA261C68B}"/>
              </a:ext>
            </a:extLst>
          </p:cNvPr>
          <p:cNvSpPr txBox="1">
            <a:spLocks/>
          </p:cNvSpPr>
          <p:nvPr/>
        </p:nvSpPr>
        <p:spPr>
          <a:xfrm>
            <a:off x="620957" y="267911"/>
            <a:ext cx="3348297" cy="22417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ore-KR" sz="3200" dirty="0"/>
              <a:t>Detection,</a:t>
            </a:r>
            <a:br>
              <a:rPr lang="en-US" altLang="ko-Kore-KR" sz="3200" dirty="0"/>
            </a:br>
            <a:r>
              <a:rPr lang="en-US" altLang="ko-Kore-KR" sz="3200" dirty="0"/>
              <a:t>Segmentation</a:t>
            </a:r>
            <a:br>
              <a:rPr lang="en-US" altLang="ko-Kore-KR" sz="3200" dirty="0"/>
            </a:br>
            <a:r>
              <a:rPr lang="en" altLang="ko-Kore-KR" sz="3200" dirty="0"/>
              <a:t>practice</a:t>
            </a:r>
            <a:br>
              <a:rPr lang="ko-Kore-KR" altLang="en-US" sz="3200" dirty="0"/>
            </a:br>
            <a:endParaRPr kumimoji="1" lang="ko-Kore-KR" altLang="en-US" sz="3200" dirty="0"/>
          </a:p>
        </p:txBody>
      </p:sp>
      <p:pic>
        <p:nvPicPr>
          <p:cNvPr id="8" name="그림 7" descr="스크린샷, 멀티미디어 소프트웨어, 그래픽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18911B72-15E8-2A0B-9055-33BD04908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789" b="1394"/>
          <a:stretch/>
        </p:blipFill>
        <p:spPr>
          <a:xfrm>
            <a:off x="916935" y="2098812"/>
            <a:ext cx="5059794" cy="3697356"/>
          </a:xfrm>
          <a:prstGeom prst="rect">
            <a:avLst/>
          </a:prstGeom>
        </p:spPr>
      </p:pic>
      <p:pic>
        <p:nvPicPr>
          <p:cNvPr id="10" name="그림 9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F86E052-0430-5ED8-D257-2757E92BE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729" y="2098812"/>
            <a:ext cx="3040048" cy="3697356"/>
          </a:xfrm>
          <a:prstGeom prst="rect">
            <a:avLst/>
          </a:prstGeom>
        </p:spPr>
      </p:pic>
      <p:pic>
        <p:nvPicPr>
          <p:cNvPr id="12" name="그림 11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F31093FD-7B46-E26A-7A45-9EC0AB289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6777" y="2098812"/>
            <a:ext cx="2329171" cy="3697356"/>
          </a:xfrm>
          <a:prstGeom prst="rect">
            <a:avLst/>
          </a:prstGeom>
        </p:spPr>
      </p:pic>
      <p:sp>
        <p:nvSpPr>
          <p:cNvPr id="13" name="Slide Number Placeholder 13">
            <a:extLst>
              <a:ext uri="{FF2B5EF4-FFF2-40B4-BE49-F238E27FC236}">
                <a16:creationId xmlns:a16="http://schemas.microsoft.com/office/drawing/2014/main" id="{C8015C20-D1E1-1D85-2E55-C257BEBA4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5</a:t>
            </a:fld>
            <a:r>
              <a:rPr lang="en-US" dirty="0"/>
              <a:t>p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B163C23-F664-A693-C7DA-80CA9079107F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17" name="그림 16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25ACF641-013E-2FF2-9DA0-70FA35FB1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6154C38-FC1D-D703-7338-DBE0DCC6D020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62524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9A0F06D-0CE4-4170-35DA-530EA261C68B}"/>
              </a:ext>
            </a:extLst>
          </p:cNvPr>
          <p:cNvSpPr txBox="1">
            <a:spLocks/>
          </p:cNvSpPr>
          <p:nvPr/>
        </p:nvSpPr>
        <p:spPr>
          <a:xfrm>
            <a:off x="620957" y="267911"/>
            <a:ext cx="3348297" cy="22417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ore-KR" sz="3200" dirty="0"/>
              <a:t>Detection,</a:t>
            </a:r>
            <a:br>
              <a:rPr lang="en-US" altLang="ko-Kore-KR" sz="3200" dirty="0"/>
            </a:br>
            <a:r>
              <a:rPr lang="en-US" altLang="ko-Kore-KR" sz="3200" dirty="0"/>
              <a:t>Segmentation</a:t>
            </a:r>
            <a:br>
              <a:rPr lang="en-US" altLang="ko-Kore-KR" sz="3200" dirty="0"/>
            </a:br>
            <a:r>
              <a:rPr lang="en" altLang="ko-Kore-KR" sz="3200" dirty="0"/>
              <a:t>practice</a:t>
            </a:r>
            <a:br>
              <a:rPr lang="ko-Kore-KR" altLang="en-US" sz="3200" dirty="0"/>
            </a:br>
            <a:endParaRPr kumimoji="1" lang="ko-Kore-KR" altLang="en-US" sz="3200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B648F53-178E-5BB7-2799-99CD5388450F}"/>
              </a:ext>
            </a:extLst>
          </p:cNvPr>
          <p:cNvGrpSpPr/>
          <p:nvPr/>
        </p:nvGrpSpPr>
        <p:grpSpPr>
          <a:xfrm>
            <a:off x="936531" y="1974089"/>
            <a:ext cx="10468351" cy="3803858"/>
            <a:chOff x="1102692" y="2013846"/>
            <a:chExt cx="9872412" cy="3543233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720383C5-B7E3-EBA3-6721-1605BAA2E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02692" y="2013847"/>
              <a:ext cx="6657360" cy="770852"/>
            </a:xfrm>
            <a:prstGeom prst="rect">
              <a:avLst/>
            </a:prstGeom>
          </p:spPr>
        </p:pic>
        <p:pic>
          <p:nvPicPr>
            <p:cNvPr id="9" name="그림 8" descr="텍스트, 스크린샷, 번호, 소프트웨어이(가) 표시된 사진&#10;&#10;자동 생성된 설명">
              <a:extLst>
                <a:ext uri="{FF2B5EF4-FFF2-40B4-BE49-F238E27FC236}">
                  <a16:creationId xmlns:a16="http://schemas.microsoft.com/office/drawing/2014/main" id="{16ECDDAE-A914-94EA-D7C9-7CA0EE423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2692" y="2784699"/>
              <a:ext cx="6657360" cy="2772380"/>
            </a:xfrm>
            <a:prstGeom prst="rect">
              <a:avLst/>
            </a:prstGeom>
          </p:spPr>
        </p:pic>
        <p:pic>
          <p:nvPicPr>
            <p:cNvPr id="13" name="그림 12" descr="텍스트, 스크린샷, 그래픽 소프트웨어, 멀티미디어 소프트웨어이(가) 표시된 사진&#10;&#10;자동 생성된 설명">
              <a:extLst>
                <a:ext uri="{FF2B5EF4-FFF2-40B4-BE49-F238E27FC236}">
                  <a16:creationId xmlns:a16="http://schemas.microsoft.com/office/drawing/2014/main" id="{FF362F34-0D79-D342-F443-F0DAB44A59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936" b="1670"/>
            <a:stretch/>
          </p:blipFill>
          <p:spPr>
            <a:xfrm>
              <a:off x="7760051" y="2013846"/>
              <a:ext cx="3215053" cy="3543233"/>
            </a:xfrm>
            <a:prstGeom prst="rect">
              <a:avLst/>
            </a:prstGeom>
          </p:spPr>
        </p:pic>
      </p:grpSp>
      <p:sp>
        <p:nvSpPr>
          <p:cNvPr id="16" name="Slide Number Placeholder 13">
            <a:extLst>
              <a:ext uri="{FF2B5EF4-FFF2-40B4-BE49-F238E27FC236}">
                <a16:creationId xmlns:a16="http://schemas.microsoft.com/office/drawing/2014/main" id="{0569AF13-2D37-C6DA-38CD-680DFA43E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6</a:t>
            </a:fld>
            <a:r>
              <a:rPr lang="en-US" dirty="0"/>
              <a:t>p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6ECFB1A-853D-A4DE-D7C2-2B0C8E7817DD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20" name="그림 19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2548F8EF-F531-234B-92E7-E99BC95D6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CDB31A-0CA3-8760-69CB-607D375E556A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70776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1FCD-5C35-1A0C-D73D-3027E7206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1333" y="1681144"/>
            <a:ext cx="4233334" cy="2061100"/>
          </a:xfrm>
        </p:spPr>
        <p:txBody>
          <a:bodyPr>
            <a:normAutofit/>
          </a:bodyPr>
          <a:lstStyle/>
          <a:p>
            <a:r>
              <a:rPr lang="en-US" altLang="ko-Kore-KR" err="1"/>
              <a:t>sampleImages</a:t>
            </a:r>
            <a:br>
              <a:rPr lang="en-US" altLang="ko-Kore-KR"/>
            </a:br>
            <a:r>
              <a:rPr lang="en" altLang="ko-Kore-KR"/>
              <a:t>planning</a:t>
            </a:r>
            <a:br>
              <a:rPr lang="ko-Kore-KR" altLang="en-US"/>
            </a:br>
            <a:endParaRPr kumimoji="1" lang="ko-Kore-KR" alt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604D864-A6BD-C75F-9B88-BAB58775AB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1332" y="3849056"/>
            <a:ext cx="4233333" cy="1394913"/>
          </a:xfrm>
        </p:spPr>
        <p:txBody>
          <a:bodyPr>
            <a:normAutofit/>
          </a:bodyPr>
          <a:lstStyle/>
          <a:p>
            <a:r>
              <a:rPr lang="en-US" dirty="0"/>
              <a:t>Train, </a:t>
            </a:r>
            <a:r>
              <a:rPr lang="en-US" dirty="0" err="1"/>
              <a:t>val</a:t>
            </a:r>
            <a:r>
              <a:rPr lang="en-US" dirty="0"/>
              <a:t>, test</a:t>
            </a:r>
            <a:r>
              <a:rPr lang="ko-KR" altLang="en-US" dirty="0"/>
              <a:t>로 </a:t>
            </a:r>
            <a:endParaRPr lang="en-US" altLang="ko-KR" dirty="0"/>
          </a:p>
          <a:p>
            <a:r>
              <a:rPr lang="ko-KR" altLang="en-US" dirty="0"/>
              <a:t>데이터 분할</a:t>
            </a:r>
            <a:endParaRPr lang="en-US" dirty="0"/>
          </a:p>
        </p:txBody>
      </p:sp>
      <p:sp>
        <p:nvSpPr>
          <p:cNvPr id="15" name="Slide Number Placeholder 13">
            <a:extLst>
              <a:ext uri="{FF2B5EF4-FFF2-40B4-BE49-F238E27FC236}">
                <a16:creationId xmlns:a16="http://schemas.microsoft.com/office/drawing/2014/main" id="{01117647-F13D-237F-8735-2C06CF0B5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7</a:t>
            </a:fld>
            <a:r>
              <a:rPr lang="en-US" dirty="0"/>
              <a:t>p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D65454E-2F51-354C-1098-C0ECB4BC8F09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12" name="그림 11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9DB50800-9D60-F8E7-A913-A7DC65428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47AEF4D-63F6-5F5A-CB50-393FE40A6C96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20A37CB-47C9-8CCB-1899-2DABCF9D4CAB}"/>
              </a:ext>
            </a:extLst>
          </p:cNvPr>
          <p:cNvGrpSpPr/>
          <p:nvPr/>
        </p:nvGrpSpPr>
        <p:grpSpPr>
          <a:xfrm>
            <a:off x="6638377" y="664651"/>
            <a:ext cx="4081390" cy="5555590"/>
            <a:chOff x="6413500" y="347413"/>
            <a:chExt cx="4614155" cy="5888287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AA55B25-6301-AF58-E57C-B95E2AD07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13500" y="347413"/>
              <a:ext cx="4584700" cy="3043290"/>
            </a:xfrm>
            <a:prstGeom prst="rect">
              <a:avLst/>
            </a:prstGeom>
            <a:noFill/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C187DA1-AF18-FFE2-B9AB-E430E2B08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13500" y="3390703"/>
              <a:ext cx="4614155" cy="2844997"/>
            </a:xfrm>
            <a:prstGeom prst="rect">
              <a:avLst/>
            </a:prstGeom>
          </p:spPr>
        </p:pic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998E30D-EFF6-4679-1C91-91B2CC04CC9A}"/>
              </a:ext>
            </a:extLst>
          </p:cNvPr>
          <p:cNvSpPr/>
          <p:nvPr/>
        </p:nvSpPr>
        <p:spPr>
          <a:xfrm>
            <a:off x="9057577" y="4397364"/>
            <a:ext cx="555172" cy="4898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7027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1FCD-5C35-1A0C-D73D-3027E7206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197258" cy="1709531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ko-Kore-KR" dirty="0" err="1"/>
              <a:t>sampleImages</a:t>
            </a:r>
            <a:br>
              <a:rPr lang="en-US" altLang="ko-Kore-KR" dirty="0"/>
            </a:br>
            <a:r>
              <a:rPr lang="en" altLang="ko-Kore-KR" dirty="0"/>
              <a:t>planning</a:t>
            </a:r>
            <a:br>
              <a:rPr lang="ko-Kore-KR" altLang="en-US" dirty="0"/>
            </a:br>
            <a:endParaRPr kumimoji="1" lang="ko-Kore-KR" altLang="en-US" dirty="0"/>
          </a:p>
        </p:txBody>
      </p:sp>
      <p:sp>
        <p:nvSpPr>
          <p:cNvPr id="15" name="Slide Number Placeholder 13">
            <a:extLst>
              <a:ext uri="{FF2B5EF4-FFF2-40B4-BE49-F238E27FC236}">
                <a16:creationId xmlns:a16="http://schemas.microsoft.com/office/drawing/2014/main" id="{01117647-F13D-237F-8735-2C06CF0B5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8</a:t>
            </a:fld>
            <a:r>
              <a:rPr lang="en-US" dirty="0"/>
              <a:t>p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0EF2E6F-688D-A991-6261-FEF3014F88D7}"/>
              </a:ext>
            </a:extLst>
          </p:cNvPr>
          <p:cNvGrpSpPr/>
          <p:nvPr/>
        </p:nvGrpSpPr>
        <p:grpSpPr>
          <a:xfrm>
            <a:off x="847732" y="1373677"/>
            <a:ext cx="10270842" cy="4683332"/>
            <a:chOff x="251791" y="1247016"/>
            <a:chExt cx="9860727" cy="4363968"/>
          </a:xfrm>
        </p:grpSpPr>
        <p:pic>
          <p:nvPicPr>
            <p:cNvPr id="10" name="그림 9" descr="텍스트, 스크린샷이(가) 표시된 사진&#10;&#10;자동 생성된 설명">
              <a:extLst>
                <a:ext uri="{FF2B5EF4-FFF2-40B4-BE49-F238E27FC236}">
                  <a16:creationId xmlns:a16="http://schemas.microsoft.com/office/drawing/2014/main" id="{49586E01-A2F6-1F4B-EB5A-9FAD3D4C1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1791" y="1247016"/>
              <a:ext cx="5844209" cy="4363968"/>
            </a:xfrm>
            <a:prstGeom prst="rect">
              <a:avLst/>
            </a:prstGeom>
          </p:spPr>
        </p:pic>
        <p:pic>
          <p:nvPicPr>
            <p:cNvPr id="13" name="그림 12" descr="텍스트, 스크린샷, 소프트웨어, 컴퓨터 아이콘이(가) 표시된 사진&#10;&#10;자동 생성된 설명">
              <a:extLst>
                <a:ext uri="{FF2B5EF4-FFF2-40B4-BE49-F238E27FC236}">
                  <a16:creationId xmlns:a16="http://schemas.microsoft.com/office/drawing/2014/main" id="{654FF00A-1B87-D83A-EE3C-38B114263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1299477"/>
              <a:ext cx="4016518" cy="1893202"/>
            </a:xfrm>
            <a:prstGeom prst="rect">
              <a:avLst/>
            </a:prstGeom>
          </p:spPr>
        </p:pic>
        <p:pic>
          <p:nvPicPr>
            <p:cNvPr id="16" name="그림 15" descr="지도, 스크린샷이(가) 표시된 사진&#10;&#10;자동 생성된 설명">
              <a:extLst>
                <a:ext uri="{FF2B5EF4-FFF2-40B4-BE49-F238E27FC236}">
                  <a16:creationId xmlns:a16="http://schemas.microsoft.com/office/drawing/2014/main" id="{5FA6B3FB-34E6-2CC5-BC22-19AD641D13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96000" y="3249520"/>
              <a:ext cx="4015409" cy="2361464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F1E17F1-D5FB-DFE9-E49B-FDA81704188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19" name="그림 18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8198751C-AA8F-35E4-2BA2-98BD003BC6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2A656CC-7492-A322-EF65-81DB01BC7908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93396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1FCD-5C35-1A0C-D73D-3027E7206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197258" cy="1709531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ko-Kore-KR" dirty="0" err="1"/>
              <a:t>sampleImages</a:t>
            </a:r>
            <a:br>
              <a:rPr lang="en-US" altLang="ko-Kore-KR" dirty="0"/>
            </a:br>
            <a:r>
              <a:rPr lang="en" altLang="ko-Kore-KR" dirty="0"/>
              <a:t>planning</a:t>
            </a:r>
            <a:br>
              <a:rPr lang="ko-Kore-KR" altLang="en-US" dirty="0"/>
            </a:br>
            <a:endParaRPr kumimoji="1" lang="ko-Kore-KR" altLang="en-US" dirty="0"/>
          </a:p>
        </p:txBody>
      </p:sp>
      <p:sp>
        <p:nvSpPr>
          <p:cNvPr id="15" name="Slide Number Placeholder 13">
            <a:extLst>
              <a:ext uri="{FF2B5EF4-FFF2-40B4-BE49-F238E27FC236}">
                <a16:creationId xmlns:a16="http://schemas.microsoft.com/office/drawing/2014/main" id="{01117647-F13D-237F-8735-2C06CF0B5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2793" y="6506763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9</a:t>
            </a:fld>
            <a:r>
              <a:rPr lang="en-US" dirty="0"/>
              <a:t>p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F1E17F1-D5FB-DFE9-E49B-FDA817041882}"/>
              </a:ext>
            </a:extLst>
          </p:cNvPr>
          <p:cNvGrpSpPr/>
          <p:nvPr/>
        </p:nvGrpSpPr>
        <p:grpSpPr>
          <a:xfrm>
            <a:off x="10231372" y="6340494"/>
            <a:ext cx="1690519" cy="517506"/>
            <a:chOff x="10247962" y="6185503"/>
            <a:chExt cx="1690519" cy="517506"/>
          </a:xfrm>
        </p:grpSpPr>
        <p:pic>
          <p:nvPicPr>
            <p:cNvPr id="19" name="그림 18" descr="그래픽, 폰트, 스크린샷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8198751C-AA8F-35E4-2BA2-98BD003BC6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87484" y="6185503"/>
              <a:ext cx="985171" cy="246293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2A656CC-7492-A322-EF65-81DB01BC7908}"/>
                </a:ext>
              </a:extLst>
            </p:cNvPr>
            <p:cNvSpPr txBox="1"/>
            <p:nvPr/>
          </p:nvSpPr>
          <p:spPr>
            <a:xfrm>
              <a:off x="10247962" y="6426010"/>
              <a:ext cx="169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200" dirty="0"/>
                <a:t>현장실습</a:t>
              </a:r>
              <a:r>
                <a:rPr kumimoji="1" lang="ko-KR" altLang="en-US" sz="1200" dirty="0"/>
                <a:t> 인턴 장정우</a:t>
              </a:r>
              <a:endParaRPr kumimoji="1" lang="ko-Kore-KR" altLang="en-US" sz="1200" dirty="0"/>
            </a:p>
          </p:txBody>
        </p:sp>
      </p:grpSp>
      <p:pic>
        <p:nvPicPr>
          <p:cNvPr id="4" name="그림 3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A0B9875E-8B27-0102-F26B-4F887C4F8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893" y="1128009"/>
            <a:ext cx="7869499" cy="44183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1ABC660-DFE3-7E45-A55A-F7FB72BB94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9484" y="5794245"/>
            <a:ext cx="8511430" cy="44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66975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AnalogousFromRegularSeedRightStep">
      <a:dk1>
        <a:srgbClr val="000000"/>
      </a:dk1>
      <a:lt1>
        <a:srgbClr val="FFFFFF"/>
      </a:lt1>
      <a:dk2>
        <a:srgbClr val="1C2031"/>
      </a:dk2>
      <a:lt2>
        <a:srgbClr val="F3F0F0"/>
      </a:lt2>
      <a:accent1>
        <a:srgbClr val="20B3AA"/>
      </a:accent1>
      <a:accent2>
        <a:srgbClr val="1792D5"/>
      </a:accent2>
      <a:accent3>
        <a:srgbClr val="2954E7"/>
      </a:accent3>
      <a:accent4>
        <a:srgbClr val="4C2CD9"/>
      </a:accent4>
      <a:accent5>
        <a:srgbClr val="9C29E7"/>
      </a:accent5>
      <a:accent6>
        <a:srgbClr val="D517D1"/>
      </a:accent6>
      <a:hlink>
        <a:srgbClr val="BF3F47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3292</TotalTime>
  <Words>394</Words>
  <Application>Microsoft Macintosh PowerPoint</Application>
  <PresentationFormat>와이드스크린</PresentationFormat>
  <Paragraphs>166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29" baseType="lpstr">
      <vt:lpstr>Arial</vt:lpstr>
      <vt:lpstr>Neue Haas Grotesk Text Pro</vt:lpstr>
      <vt:lpstr>VanillaVTI</vt:lpstr>
      <vt:lpstr>RoadEyes – Segmentation</vt:lpstr>
      <vt:lpstr>tesk</vt:lpstr>
      <vt:lpstr>Reasons for choosing  the algorithm</vt:lpstr>
      <vt:lpstr>Plan</vt:lpstr>
      <vt:lpstr>PowerPoint 프레젠테이션</vt:lpstr>
      <vt:lpstr>PowerPoint 프레젠테이션</vt:lpstr>
      <vt:lpstr>sampleImages planning </vt:lpstr>
      <vt:lpstr>sampleImages planning </vt:lpstr>
      <vt:lpstr>sampleImages planning </vt:lpstr>
      <vt:lpstr>sampleImages planning </vt:lpstr>
      <vt:lpstr>Why?</vt:lpstr>
      <vt:lpstr>Competition Images Model development</vt:lpstr>
      <vt:lpstr>Competition Images Model development</vt:lpstr>
      <vt:lpstr>Competition Images Model development</vt:lpstr>
      <vt:lpstr>Competition Images Model development</vt:lpstr>
      <vt:lpstr>Competition Images Model development</vt:lpstr>
      <vt:lpstr>Competition Images Model development</vt:lpstr>
      <vt:lpstr>Competition Images Model development</vt:lpstr>
      <vt:lpstr>test</vt:lpstr>
      <vt:lpstr>test</vt:lpstr>
      <vt:lpstr>test</vt:lpstr>
      <vt:lpstr>test</vt:lpstr>
      <vt:lpstr>test</vt:lpstr>
      <vt:lpstr>test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RoadEyes – Segmentation</dc:title>
  <dc:creator>[학부생]장정우</dc:creator>
  <cp:lastModifiedBy>[학부생]장정우</cp:lastModifiedBy>
  <cp:revision>34</cp:revision>
  <cp:lastPrinted>2023-08-11T06:33:45Z</cp:lastPrinted>
  <dcterms:created xsi:type="dcterms:W3CDTF">2023-08-11T01:23:53Z</dcterms:created>
  <dcterms:modified xsi:type="dcterms:W3CDTF">2023-08-16T08:48:24Z</dcterms:modified>
</cp:coreProperties>
</file>

<file path=docProps/thumbnail.jpeg>
</file>